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4.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60" r:id="rId1"/>
  </p:sldMasterIdLst>
  <p:notesMasterIdLst>
    <p:notesMasterId r:id="rId24"/>
  </p:notesMasterIdLst>
  <p:sldIdLst>
    <p:sldId id="367" r:id="rId2"/>
    <p:sldId id="381" r:id="rId3"/>
    <p:sldId id="406" r:id="rId4"/>
    <p:sldId id="386" r:id="rId5"/>
    <p:sldId id="405" r:id="rId6"/>
    <p:sldId id="375" r:id="rId7"/>
    <p:sldId id="407" r:id="rId8"/>
    <p:sldId id="378" r:id="rId9"/>
    <p:sldId id="427" r:id="rId10"/>
    <p:sldId id="429" r:id="rId11"/>
    <p:sldId id="430" r:id="rId12"/>
    <p:sldId id="432" r:id="rId13"/>
    <p:sldId id="433" r:id="rId14"/>
    <p:sldId id="426" r:id="rId15"/>
    <p:sldId id="424" r:id="rId16"/>
    <p:sldId id="441" r:id="rId17"/>
    <p:sldId id="425" r:id="rId18"/>
    <p:sldId id="438" r:id="rId19"/>
    <p:sldId id="439" r:id="rId20"/>
    <p:sldId id="411" r:id="rId21"/>
    <p:sldId id="412" r:id="rId22"/>
    <p:sldId id="413" r:id="rId23"/>
  </p:sldIdLst>
  <p:sldSz cx="9144000" cy="6858000" type="screen4x3"/>
  <p:notesSz cx="6735763" cy="98694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d Baklouti" initials="HB" lastIdx="1" clrIdx="0">
    <p:extLst>
      <p:ext uri="{19B8F6BF-5375-455C-9EA6-DF929625EA0E}">
        <p15:presenceInfo xmlns:p15="http://schemas.microsoft.com/office/powerpoint/2012/main" userId="S-1-5-21-586433205-3344639729-776633199-2623" providerId="AD"/>
      </p:ext>
    </p:extLst>
  </p:cmAuthor>
  <p:cmAuthor id="2" name="walid malat" initials="wm" lastIdx="1" clrIdx="1">
    <p:extLst>
      <p:ext uri="{19B8F6BF-5375-455C-9EA6-DF929625EA0E}">
        <p15:presenceInfo xmlns:p15="http://schemas.microsoft.com/office/powerpoint/2012/main" userId="S-1-5-21-586433205-3344639729-776633199-2622" providerId="AD"/>
      </p:ext>
    </p:extLst>
  </p:cmAuthor>
  <p:cmAuthor id="3" name="Wajdi Garali" initials="WG" lastIdx="1" clrIdx="2">
    <p:extLst>
      <p:ext uri="{19B8F6BF-5375-455C-9EA6-DF929625EA0E}">
        <p15:presenceInfo xmlns:p15="http://schemas.microsoft.com/office/powerpoint/2012/main" userId="Wajdi Gara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B3"/>
    <a:srgbClr val="FF6600"/>
    <a:srgbClr val="FF8C53"/>
    <a:srgbClr val="F1E1B9"/>
    <a:srgbClr val="FFFFCC"/>
    <a:srgbClr val="E7F9FF"/>
    <a:srgbClr val="FDFDFD"/>
    <a:srgbClr val="00918E"/>
    <a:srgbClr val="FFB089"/>
    <a:srgbClr val="399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32" autoAdjust="0"/>
    <p:restoredTop sz="92714" autoAdjust="0"/>
  </p:normalViewPr>
  <p:slideViewPr>
    <p:cSldViewPr>
      <p:cViewPr varScale="1">
        <p:scale>
          <a:sx n="106" d="100"/>
          <a:sy n="106" d="100"/>
        </p:scale>
        <p:origin x="2418" y="11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oleObject" Target="file:///C:\Users\hend.baklouti\Desktop\Projets\2018\Mesures%20FSI\Rapports%20QoS_T3_2023\Synth&#232;se%20des%20r&#233;sultats_T3_2023.xlsx" TargetMode="External"/><Relationship Id="rId2" Type="http://schemas.microsoft.com/office/2011/relationships/chartColorStyle" Target="colors1.xml"/><Relationship Id="rId1" Type="http://schemas.microsoft.com/office/2011/relationships/chartStyle" Target="style1.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7.xml.rels><?xml version="1.0" encoding="UTF-8" standalone="yes"?>
<Relationships xmlns="http://schemas.openxmlformats.org/package/2006/relationships"><Relationship Id="rId3" Type="http://schemas.openxmlformats.org/officeDocument/2006/relationships/oleObject" Target="file:///C:\Users\hend.baklouti\Desktop\Projets\2018\Mesures%20FSI\Rapports%20QoS_T3_2023\Synth&#232;se%20des%20r&#233;sultats_T3_2023.xlsx" TargetMode="External"/><Relationship Id="rId2" Type="http://schemas.microsoft.com/office/2011/relationships/chartColorStyle" Target="colors2.xml"/><Relationship Id="rId1" Type="http://schemas.microsoft.com/office/2011/relationships/chartStyle" Target="style2.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hend.baklouti\Desktop\Projets\2018\Mesures%20FSI\Rapports%20QoS_T3_2023\Ooredoo\Evolution%20trimestrielle.xlsm"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2588670654347453"/>
          <c:y val="2.4682167210938126E-2"/>
          <c:w val="0.93574296449856365"/>
          <c:h val="0.80964423643461192"/>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0-0FF3-4319-A0C9-4BB120A70433}"/>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1-0FF3-4319-A0C9-4BB120A70433}"/>
              </c:ext>
            </c:extLst>
          </c:dPt>
          <c:dPt>
            <c:idx val="2"/>
            <c:invertIfNegative val="0"/>
            <c:bubble3D val="0"/>
            <c:spPr>
              <a:solidFill>
                <a:srgbClr val="92D050">
                  <a:alpha val="69804"/>
                </a:srgbClr>
              </a:solidFill>
            </c:spPr>
            <c:extLst>
              <c:ext xmlns:c16="http://schemas.microsoft.com/office/drawing/2014/chart" uri="{C3380CC4-5D6E-409C-BE32-E72D297353CC}">
                <c16:uniqueId val="{00000002-0FF3-4319-A0C9-4BB120A70433}"/>
              </c:ext>
            </c:extLst>
          </c:dPt>
          <c:dPt>
            <c:idx val="3"/>
            <c:invertIfNegative val="0"/>
            <c:bubble3D val="0"/>
            <c:spPr>
              <a:solidFill>
                <a:srgbClr val="FF0000">
                  <a:alpha val="69804"/>
                </a:srgbClr>
              </a:solidFill>
            </c:spPr>
            <c:extLst>
              <c:ext xmlns:c16="http://schemas.microsoft.com/office/drawing/2014/chart" uri="{C3380CC4-5D6E-409C-BE32-E72D297353CC}">
                <c16:uniqueId val="{00000003-0FF3-4319-A0C9-4BB120A70433}"/>
              </c:ext>
            </c:extLst>
          </c:dPt>
          <c:dPt>
            <c:idx val="5"/>
            <c:invertIfNegative val="0"/>
            <c:bubble3D val="0"/>
            <c:spPr>
              <a:noFill/>
              <a:effectLst/>
            </c:spPr>
            <c:extLst>
              <c:ext xmlns:c16="http://schemas.microsoft.com/office/drawing/2014/chart" uri="{C3380CC4-5D6E-409C-BE32-E72D297353CC}">
                <c16:uniqueId val="{0000000B-01BA-482D-88A8-AAB8BA27F507}"/>
              </c:ext>
            </c:extLst>
          </c:dPt>
          <c:dLbls>
            <c:dLbl>
              <c:idx val="0"/>
              <c:layout>
                <c:manualLayout>
                  <c:x val="-6.477618905357637E-3"/>
                  <c:y val="0"/>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F3-4319-A0C9-4BB120A70433}"/>
                </c:ext>
              </c:extLst>
            </c:dLbl>
            <c:dLbl>
              <c:idx val="1"/>
              <c:layout>
                <c:manualLayout>
                  <c:x val="1.0066967741654078E-2"/>
                  <c:y val="0"/>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F3-4319-A0C9-4BB120A70433}"/>
                </c:ext>
              </c:extLst>
            </c:dLbl>
            <c:dLbl>
              <c:idx val="2"/>
              <c:layout>
                <c:manualLayout>
                  <c:x val="1.851916463684556E-2"/>
                  <c:y val="-1.3516607634638434E-2"/>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F3-4319-A0C9-4BB120A70433}"/>
                </c:ext>
              </c:extLst>
            </c:dLbl>
            <c:dLbl>
              <c:idx val="3"/>
              <c:layout>
                <c:manualLayout>
                  <c:x val="2.8140189585654816E-2"/>
                  <c:y val="-6.9533717329321966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F3-4319-A0C9-4BB120A70433}"/>
                </c:ext>
              </c:extLst>
            </c:dLbl>
            <c:dLbl>
              <c:idx val="5"/>
              <c:delete val="1"/>
              <c:extLst>
                <c:ext xmlns:c15="http://schemas.microsoft.com/office/drawing/2012/chart" uri="{CE6537A1-D6FC-4f65-9D91-7224C49458BB}"/>
                <c:ext xmlns:c16="http://schemas.microsoft.com/office/drawing/2014/chart" uri="{C3380CC4-5D6E-409C-BE32-E72D297353CC}">
                  <c16:uniqueId val="{0000000B-01BA-482D-88A8-AAB8BA27F507}"/>
                </c:ext>
              </c:extLst>
            </c:dLbl>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15.817750445567659</c:v>
                </c:pt>
                <c:pt idx="1">
                  <c:v>16.380737691044306</c:v>
                </c:pt>
                <c:pt idx="2">
                  <c:v>15.245036057618345</c:v>
                </c:pt>
                <c:pt idx="3">
                  <c:v>15.270875818831589</c:v>
                </c:pt>
                <c:pt idx="4">
                  <c:v>15.132871807408174</c:v>
                </c:pt>
                <c:pt idx="5">
                  <c:v>20</c:v>
                </c:pt>
              </c:numCache>
            </c:numRef>
          </c:val>
          <c:extLst>
            <c:ext xmlns:c16="http://schemas.microsoft.com/office/drawing/2014/chart" uri="{C3380CC4-5D6E-409C-BE32-E72D297353CC}">
              <c16:uniqueId val="{00000004-0FF3-4319-A0C9-4BB120A70433}"/>
            </c:ext>
          </c:extLst>
        </c:ser>
        <c:dLbls>
          <c:showLegendKey val="0"/>
          <c:showVal val="1"/>
          <c:showCatName val="0"/>
          <c:showSerName val="0"/>
          <c:showPercent val="0"/>
          <c:showBubbleSize val="0"/>
        </c:dLbls>
        <c:gapWidth val="53"/>
        <c:axId val="-1978901200"/>
        <c:axId val="-1978900112"/>
      </c:barChart>
      <c:catAx>
        <c:axId val="-1978901200"/>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978900112"/>
        <c:crosses val="autoZero"/>
        <c:auto val="1"/>
        <c:lblAlgn val="ctr"/>
        <c:lblOffset val="100"/>
        <c:noMultiLvlLbl val="0"/>
      </c:catAx>
      <c:valAx>
        <c:axId val="-1978900112"/>
        <c:scaling>
          <c:orientation val="minMax"/>
          <c:max val="20"/>
        </c:scaling>
        <c:delete val="1"/>
        <c:axPos val="l"/>
        <c:numFmt formatCode="0.00" sourceLinked="1"/>
        <c:majorTickMark val="out"/>
        <c:minorTickMark val="none"/>
        <c:tickLblPos val="nextTo"/>
        <c:crossAx val="-1978901200"/>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7861-4678-94C2-AE302447708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7861-4678-94C2-AE3024477084}"/>
              </c:ext>
            </c:extLst>
          </c:dPt>
          <c:dPt>
            <c:idx val="2"/>
            <c:invertIfNegative val="0"/>
            <c:bubble3D val="0"/>
            <c:spPr>
              <a:solidFill>
                <a:srgbClr val="92D050">
                  <a:alpha val="69804"/>
                </a:srgbClr>
              </a:solidFill>
            </c:spPr>
            <c:extLst>
              <c:ext xmlns:c16="http://schemas.microsoft.com/office/drawing/2014/chart" uri="{C3380CC4-5D6E-409C-BE32-E72D297353CC}">
                <c16:uniqueId val="{00000005-7861-4678-94C2-AE3024477084}"/>
              </c:ext>
            </c:extLst>
          </c:dPt>
          <c:dPt>
            <c:idx val="3"/>
            <c:invertIfNegative val="0"/>
            <c:bubble3D val="0"/>
            <c:spPr>
              <a:solidFill>
                <a:srgbClr val="FF0000">
                  <a:alpha val="69804"/>
                </a:srgbClr>
              </a:solidFill>
            </c:spPr>
            <c:extLst>
              <c:ext xmlns:c16="http://schemas.microsoft.com/office/drawing/2014/chart" uri="{C3380CC4-5D6E-409C-BE32-E72D297353CC}">
                <c16:uniqueId val="{00000007-7861-4678-94C2-AE3024477084}"/>
              </c:ext>
            </c:extLst>
          </c:dPt>
          <c:dPt>
            <c:idx val="5"/>
            <c:invertIfNegative val="0"/>
            <c:bubble3D val="0"/>
            <c:spPr>
              <a:noFill/>
              <a:effectLst/>
            </c:spPr>
            <c:extLst>
              <c:ext xmlns:c16="http://schemas.microsoft.com/office/drawing/2014/chart" uri="{C3380CC4-5D6E-409C-BE32-E72D297353CC}">
                <c16:uniqueId val="{00000009-B006-42E8-BE16-6CE56CBF86E5}"/>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61-4678-94C2-AE3024477084}"/>
                </c:ext>
              </c:extLst>
            </c:dLbl>
            <c:dLbl>
              <c:idx val="1"/>
              <c:layout>
                <c:manualLayout>
                  <c:x val="1.3509032012898601E-2"/>
                  <c:y val="1.44241471581021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61-4678-94C2-AE3024477084}"/>
                </c:ext>
              </c:extLst>
            </c:dLbl>
            <c:dLbl>
              <c:idx val="2"/>
              <c:layout>
                <c:manualLayout>
                  <c:x val="3.1189868003205556E-5"/>
                  <c:y val="-2.0892298186873343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61-4678-94C2-AE3024477084}"/>
                </c:ext>
              </c:extLst>
            </c:dLbl>
            <c:dLbl>
              <c:idx val="3"/>
              <c:layout>
                <c:manualLayout>
                  <c:x val="3.506355653231006E-2"/>
                  <c:y val="-1.101446392806427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61-4678-94C2-AE3024477084}"/>
                </c:ext>
              </c:extLst>
            </c:dLbl>
            <c:dLbl>
              <c:idx val="4"/>
              <c:layout>
                <c:manualLayout>
                  <c:x val="8.0839045640959846E-3"/>
                  <c:y val="9.6160981054015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C8-4289-A6D0-9B3B9D13129A}"/>
                </c:ext>
              </c:extLst>
            </c:dLbl>
            <c:dLbl>
              <c:idx val="5"/>
              <c:delete val="1"/>
              <c:extLst>
                <c:ext xmlns:c15="http://schemas.microsoft.com/office/drawing/2012/chart" uri="{CE6537A1-D6FC-4f65-9D91-7224C49458BB}"/>
                <c:ext xmlns:c16="http://schemas.microsoft.com/office/drawing/2014/chart" uri="{C3380CC4-5D6E-409C-BE32-E72D297353CC}">
                  <c16:uniqueId val="{00000009-B006-42E8-BE16-6CE56CBF86E5}"/>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24.299625489014559</c:v>
                </c:pt>
                <c:pt idx="1">
                  <c:v>15.711573502971559</c:v>
                </c:pt>
                <c:pt idx="2">
                  <c:v>20.59351549708294</c:v>
                </c:pt>
                <c:pt idx="3">
                  <c:v>26.033087300243604</c:v>
                </c:pt>
                <c:pt idx="4">
                  <c:v>16.255554035813873</c:v>
                </c:pt>
                <c:pt idx="5">
                  <c:v>100</c:v>
                </c:pt>
              </c:numCache>
            </c:numRef>
          </c:val>
          <c:extLst>
            <c:ext xmlns:c16="http://schemas.microsoft.com/office/drawing/2014/chart" uri="{C3380CC4-5D6E-409C-BE32-E72D297353CC}">
              <c16:uniqueId val="{00000008-7861-4678-94C2-AE3024477084}"/>
            </c:ext>
          </c:extLst>
        </c:ser>
        <c:dLbls>
          <c:showLegendKey val="0"/>
          <c:showVal val="1"/>
          <c:showCatName val="0"/>
          <c:showSerName val="0"/>
          <c:showPercent val="0"/>
          <c:showBubbleSize val="0"/>
        </c:dLbls>
        <c:gapWidth val="53"/>
        <c:axId val="-1715477408"/>
        <c:axId val="-1715475776"/>
      </c:barChart>
      <c:catAx>
        <c:axId val="-1715477408"/>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5776"/>
        <c:crosses val="autoZero"/>
        <c:auto val="1"/>
        <c:lblAlgn val="ctr"/>
        <c:lblOffset val="100"/>
        <c:noMultiLvlLbl val="0"/>
      </c:catAx>
      <c:valAx>
        <c:axId val="-1715475776"/>
        <c:scaling>
          <c:orientation val="minMax"/>
        </c:scaling>
        <c:delete val="1"/>
        <c:axPos val="l"/>
        <c:numFmt formatCode="0.00" sourceLinked="1"/>
        <c:majorTickMark val="out"/>
        <c:minorTickMark val="none"/>
        <c:tickLblPos val="nextTo"/>
        <c:crossAx val="-1715477408"/>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0F4B-4BCA-BE7D-F04F6C16113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0F4B-4BCA-BE7D-F04F6C161134}"/>
              </c:ext>
            </c:extLst>
          </c:dPt>
          <c:dPt>
            <c:idx val="2"/>
            <c:invertIfNegative val="0"/>
            <c:bubble3D val="0"/>
            <c:spPr>
              <a:solidFill>
                <a:srgbClr val="92D050">
                  <a:alpha val="69804"/>
                </a:srgbClr>
              </a:solidFill>
            </c:spPr>
            <c:extLst>
              <c:ext xmlns:c16="http://schemas.microsoft.com/office/drawing/2014/chart" uri="{C3380CC4-5D6E-409C-BE32-E72D297353CC}">
                <c16:uniqueId val="{00000005-0F4B-4BCA-BE7D-F04F6C161134}"/>
              </c:ext>
            </c:extLst>
          </c:dPt>
          <c:dPt>
            <c:idx val="3"/>
            <c:invertIfNegative val="0"/>
            <c:bubble3D val="0"/>
            <c:spPr>
              <a:solidFill>
                <a:srgbClr val="FF0000">
                  <a:alpha val="69804"/>
                </a:srgbClr>
              </a:solidFill>
            </c:spPr>
            <c:extLst>
              <c:ext xmlns:c16="http://schemas.microsoft.com/office/drawing/2014/chart" uri="{C3380CC4-5D6E-409C-BE32-E72D297353CC}">
                <c16:uniqueId val="{00000007-0F4B-4BCA-BE7D-F04F6C161134}"/>
              </c:ext>
            </c:extLst>
          </c:dPt>
          <c:dPt>
            <c:idx val="5"/>
            <c:invertIfNegative val="0"/>
            <c:bubble3D val="0"/>
            <c:spPr>
              <a:noFill/>
              <a:effectLst/>
            </c:spPr>
            <c:extLst>
              <c:ext xmlns:c16="http://schemas.microsoft.com/office/drawing/2014/chart" uri="{C3380CC4-5D6E-409C-BE32-E72D297353CC}">
                <c16:uniqueId val="{00000009-368F-4267-99FE-91D5A84456ED}"/>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4B-4BCA-BE7D-F04F6C161134}"/>
                </c:ext>
              </c:extLst>
            </c:dLbl>
            <c:dLbl>
              <c:idx val="1"/>
              <c:layout>
                <c:manualLayout>
                  <c:x val="3.776098190446174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4B-4BCA-BE7D-F04F6C161134}"/>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4B-4BCA-BE7D-F04F6C161134}"/>
                </c:ext>
              </c:extLst>
            </c:dLbl>
            <c:dLbl>
              <c:idx val="3"/>
              <c:layout>
                <c:manualLayout>
                  <c:x val="3.506355653231006E-2"/>
                  <c:y val="-1.101446392806427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4B-4BCA-BE7D-F04F6C161134}"/>
                </c:ext>
              </c:extLst>
            </c:dLbl>
            <c:dLbl>
              <c:idx val="4"/>
              <c:layout>
                <c:manualLayout>
                  <c:x val="7.511868160207308E-3"/>
                  <c:y val="2.4391920934836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E9-4640-9F13-02C428B47414}"/>
                </c:ext>
              </c:extLst>
            </c:dLbl>
            <c:dLbl>
              <c:idx val="5"/>
              <c:delete val="1"/>
              <c:extLst>
                <c:ext xmlns:c15="http://schemas.microsoft.com/office/drawing/2012/chart" uri="{CE6537A1-D6FC-4f65-9D91-7224C49458BB}"/>
                <c:ext xmlns:c16="http://schemas.microsoft.com/office/drawing/2014/chart" uri="{C3380CC4-5D6E-409C-BE32-E72D297353CC}">
                  <c16:uniqueId val="{00000009-368F-4267-99FE-91D5A84456ED}"/>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24.117211222173445</c:v>
                </c:pt>
                <c:pt idx="1">
                  <c:v>16.023552733531137</c:v>
                </c:pt>
                <c:pt idx="2">
                  <c:v>20.132999903992776</c:v>
                </c:pt>
                <c:pt idx="3">
                  <c:v>25.526640716538502</c:v>
                </c:pt>
                <c:pt idx="4">
                  <c:v>15.76362961882201</c:v>
                </c:pt>
                <c:pt idx="5">
                  <c:v>100</c:v>
                </c:pt>
              </c:numCache>
            </c:numRef>
          </c:val>
          <c:extLst>
            <c:ext xmlns:c16="http://schemas.microsoft.com/office/drawing/2014/chart" uri="{C3380CC4-5D6E-409C-BE32-E72D297353CC}">
              <c16:uniqueId val="{00000008-0F4B-4BCA-BE7D-F04F6C161134}"/>
            </c:ext>
          </c:extLst>
        </c:ser>
        <c:dLbls>
          <c:showLegendKey val="0"/>
          <c:showVal val="1"/>
          <c:showCatName val="0"/>
          <c:showSerName val="0"/>
          <c:showPercent val="0"/>
          <c:showBubbleSize val="0"/>
        </c:dLbls>
        <c:gapWidth val="53"/>
        <c:axId val="-1715479584"/>
        <c:axId val="-1715476864"/>
      </c:barChart>
      <c:catAx>
        <c:axId val="-1715479584"/>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6864"/>
        <c:crosses val="autoZero"/>
        <c:auto val="1"/>
        <c:lblAlgn val="ctr"/>
        <c:lblOffset val="100"/>
        <c:noMultiLvlLbl val="0"/>
      </c:catAx>
      <c:valAx>
        <c:axId val="-1715476864"/>
        <c:scaling>
          <c:orientation val="minMax"/>
        </c:scaling>
        <c:delete val="1"/>
        <c:axPos val="l"/>
        <c:numFmt formatCode="0.00" sourceLinked="1"/>
        <c:majorTickMark val="out"/>
        <c:minorTickMark val="none"/>
        <c:tickLblPos val="nextTo"/>
        <c:crossAx val="-1715479584"/>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3.2804507658108231E-2"/>
          <c:w val="0.93574296449856365"/>
          <c:h val="0.80964423643461192"/>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EEF1-44BE-ADD0-49F9C9C8269F}"/>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EEF1-44BE-ADD0-49F9C9C8269F}"/>
              </c:ext>
            </c:extLst>
          </c:dPt>
          <c:dPt>
            <c:idx val="2"/>
            <c:invertIfNegative val="0"/>
            <c:bubble3D val="0"/>
            <c:spPr>
              <a:solidFill>
                <a:srgbClr val="92D050">
                  <a:alpha val="69804"/>
                </a:srgbClr>
              </a:solidFill>
            </c:spPr>
            <c:extLst>
              <c:ext xmlns:c16="http://schemas.microsoft.com/office/drawing/2014/chart" uri="{C3380CC4-5D6E-409C-BE32-E72D297353CC}">
                <c16:uniqueId val="{00000005-EEF1-44BE-ADD0-49F9C9C8269F}"/>
              </c:ext>
            </c:extLst>
          </c:dPt>
          <c:dPt>
            <c:idx val="3"/>
            <c:invertIfNegative val="0"/>
            <c:bubble3D val="0"/>
            <c:spPr>
              <a:solidFill>
                <a:srgbClr val="FF0000">
                  <a:alpha val="69804"/>
                </a:srgbClr>
              </a:solidFill>
            </c:spPr>
            <c:extLst>
              <c:ext xmlns:c16="http://schemas.microsoft.com/office/drawing/2014/chart" uri="{C3380CC4-5D6E-409C-BE32-E72D297353CC}">
                <c16:uniqueId val="{00000007-EEF1-44BE-ADD0-49F9C9C8269F}"/>
              </c:ext>
            </c:extLst>
          </c:dPt>
          <c:dPt>
            <c:idx val="5"/>
            <c:invertIfNegative val="0"/>
            <c:bubble3D val="0"/>
            <c:spPr>
              <a:noFill/>
              <a:effectLst/>
            </c:spPr>
            <c:extLst>
              <c:ext xmlns:c16="http://schemas.microsoft.com/office/drawing/2014/chart" uri="{C3380CC4-5D6E-409C-BE32-E72D297353CC}">
                <c16:uniqueId val="{00000009-BA39-46E6-9446-BF45C9250E44}"/>
              </c:ext>
            </c:extLst>
          </c:dPt>
          <c:dLbls>
            <c:dLbl>
              <c:idx val="0"/>
              <c:layout>
                <c:manualLayout>
                  <c:x val="5.0057068608360244E-3"/>
                  <c:y val="0"/>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F1-44BE-ADD0-49F9C9C8269F}"/>
                </c:ext>
              </c:extLst>
            </c:dLbl>
            <c:dLbl>
              <c:idx val="1"/>
              <c:layout>
                <c:manualLayout>
                  <c:x val="3.7760981904461741E-2"/>
                  <c:y val="0"/>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F1-44BE-ADD0-49F9C9C8269F}"/>
                </c:ext>
              </c:extLst>
            </c:dLbl>
            <c:dLbl>
              <c:idx val="2"/>
              <c:layout>
                <c:manualLayout>
                  <c:x val="3.2366687553363145E-2"/>
                  <c:y val="-1.1213645575492108E-2"/>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F1-44BE-ADD0-49F9C9C8269F}"/>
                </c:ext>
              </c:extLst>
            </c:dLbl>
            <c:dLbl>
              <c:idx val="3"/>
              <c:layout>
                <c:manualLayout>
                  <c:x val="5.005706860835955E-3"/>
                  <c:y val="-1.5843285766974271E-2"/>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F1-44BE-ADD0-49F9C9C8269F}"/>
                </c:ext>
              </c:extLst>
            </c:dLbl>
            <c:dLbl>
              <c:idx val="5"/>
              <c:delete val="1"/>
              <c:extLst>
                <c:ext xmlns:c15="http://schemas.microsoft.com/office/drawing/2012/chart" uri="{CE6537A1-D6FC-4f65-9D91-7224C49458BB}"/>
                <c:ext xmlns:c16="http://schemas.microsoft.com/office/drawing/2014/chart" uri="{C3380CC4-5D6E-409C-BE32-E72D297353CC}">
                  <c16:uniqueId val="{00000009-BA39-46E6-9446-BF45C9250E44}"/>
                </c:ext>
              </c:extLst>
            </c:dLbl>
            <c:numFmt formatCode="0.00" sourceLinked="0"/>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24.015351448374165</c:v>
                </c:pt>
                <c:pt idx="1">
                  <c:v>15.820441280282306</c:v>
                </c:pt>
                <c:pt idx="2">
                  <c:v>20.072223253267374</c:v>
                </c:pt>
                <c:pt idx="3">
                  <c:v>25.144512779612157</c:v>
                </c:pt>
                <c:pt idx="4">
                  <c:v>17.918965868241948</c:v>
                </c:pt>
                <c:pt idx="5">
                  <c:v>100</c:v>
                </c:pt>
              </c:numCache>
            </c:numRef>
          </c:val>
          <c:extLst>
            <c:ext xmlns:c16="http://schemas.microsoft.com/office/drawing/2014/chart" uri="{C3380CC4-5D6E-409C-BE32-E72D297353CC}">
              <c16:uniqueId val="{00000008-EEF1-44BE-ADD0-49F9C9C8269F}"/>
            </c:ext>
          </c:extLst>
        </c:ser>
        <c:dLbls>
          <c:showLegendKey val="0"/>
          <c:showVal val="1"/>
          <c:showCatName val="0"/>
          <c:showSerName val="0"/>
          <c:showPercent val="0"/>
          <c:showBubbleSize val="0"/>
        </c:dLbls>
        <c:gapWidth val="38"/>
        <c:axId val="-1715473056"/>
        <c:axId val="-1715476320"/>
      </c:barChart>
      <c:catAx>
        <c:axId val="-1715473056"/>
        <c:scaling>
          <c:orientation val="minMax"/>
        </c:scaling>
        <c:delete val="0"/>
        <c:axPos val="b"/>
        <c:numFmt formatCode="General" sourceLinked="1"/>
        <c:majorTickMark val="none"/>
        <c:minorTickMark val="none"/>
        <c:tickLblPos val="nextTo"/>
        <c:spPr>
          <a:ln/>
        </c:spPr>
        <c:txPr>
          <a:bodyPr/>
          <a:lstStyle/>
          <a:p>
            <a:pPr>
              <a:defRPr sz="800" baseline="0">
                <a:latin typeface="Arial" panose="020B0604020202020204" pitchFamily="34" charset="0"/>
                <a:cs typeface="Arial" panose="020B0604020202020204" pitchFamily="34" charset="0"/>
              </a:defRPr>
            </a:pPr>
            <a:endParaRPr lang="fr-FR"/>
          </a:p>
        </c:txPr>
        <c:crossAx val="-1715476320"/>
        <c:crosses val="autoZero"/>
        <c:auto val="1"/>
        <c:lblAlgn val="ctr"/>
        <c:lblOffset val="100"/>
        <c:tickMarkSkip val="1"/>
        <c:noMultiLvlLbl val="0"/>
      </c:catAx>
      <c:valAx>
        <c:axId val="-1715476320"/>
        <c:scaling>
          <c:orientation val="minMax"/>
        </c:scaling>
        <c:delete val="1"/>
        <c:axPos val="l"/>
        <c:numFmt formatCode="0.00" sourceLinked="1"/>
        <c:majorTickMark val="out"/>
        <c:minorTickMark val="none"/>
        <c:tickLblPos val="nextTo"/>
        <c:crossAx val="-1715473056"/>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7861-4678-94C2-AE302447708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7861-4678-94C2-AE3024477084}"/>
              </c:ext>
            </c:extLst>
          </c:dPt>
          <c:dPt>
            <c:idx val="2"/>
            <c:invertIfNegative val="0"/>
            <c:bubble3D val="0"/>
            <c:spPr>
              <a:solidFill>
                <a:srgbClr val="92D050">
                  <a:alpha val="69804"/>
                </a:srgbClr>
              </a:solidFill>
            </c:spPr>
            <c:extLst>
              <c:ext xmlns:c16="http://schemas.microsoft.com/office/drawing/2014/chart" uri="{C3380CC4-5D6E-409C-BE32-E72D297353CC}">
                <c16:uniqueId val="{00000005-7861-4678-94C2-AE3024477084}"/>
              </c:ext>
            </c:extLst>
          </c:dPt>
          <c:dPt>
            <c:idx val="3"/>
            <c:invertIfNegative val="0"/>
            <c:bubble3D val="0"/>
            <c:spPr>
              <a:solidFill>
                <a:srgbClr val="FF0000">
                  <a:alpha val="69804"/>
                </a:srgbClr>
              </a:solidFill>
            </c:spPr>
            <c:extLst>
              <c:ext xmlns:c16="http://schemas.microsoft.com/office/drawing/2014/chart" uri="{C3380CC4-5D6E-409C-BE32-E72D297353CC}">
                <c16:uniqueId val="{00000007-7861-4678-94C2-AE3024477084}"/>
              </c:ext>
            </c:extLst>
          </c:dPt>
          <c:dPt>
            <c:idx val="5"/>
            <c:invertIfNegative val="0"/>
            <c:bubble3D val="0"/>
            <c:spPr>
              <a:noFill/>
              <a:effectLst/>
            </c:spPr>
            <c:extLst>
              <c:ext xmlns:c16="http://schemas.microsoft.com/office/drawing/2014/chart" uri="{C3380CC4-5D6E-409C-BE32-E72D297353CC}">
                <c16:uniqueId val="{00000009-27DA-481C-8CA1-96B20F148ABA}"/>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61-4678-94C2-AE3024477084}"/>
                </c:ext>
              </c:extLst>
            </c:dLbl>
            <c:dLbl>
              <c:idx val="1"/>
              <c:layout>
                <c:manualLayout>
                  <c:x val="3.776098190446174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61-4678-94C2-AE3024477084}"/>
                </c:ext>
              </c:extLst>
            </c:dLbl>
            <c:dLbl>
              <c:idx val="2"/>
              <c:layout>
                <c:manualLayout>
                  <c:x val="2.5112816052006472E-2"/>
                  <c:y val="-4.0186919441370948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61-4678-94C2-AE3024477084}"/>
                </c:ext>
              </c:extLst>
            </c:dLbl>
            <c:dLbl>
              <c:idx val="3"/>
              <c:layout>
                <c:manualLayout>
                  <c:x val="6.0490307900293513E-3"/>
                  <c:y val="1.3129988098904567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61-4678-94C2-AE3024477084}"/>
                </c:ext>
              </c:extLst>
            </c:dLbl>
            <c:dLbl>
              <c:idx val="5"/>
              <c:delete val="1"/>
              <c:extLst>
                <c:ext xmlns:c15="http://schemas.microsoft.com/office/drawing/2012/chart" uri="{CE6537A1-D6FC-4f65-9D91-7224C49458BB}"/>
                <c:ext xmlns:c16="http://schemas.microsoft.com/office/drawing/2014/chart" uri="{C3380CC4-5D6E-409C-BE32-E72D297353CC}">
                  <c16:uniqueId val="{00000009-27DA-481C-8CA1-96B20F148ABA}"/>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24.165516636267714</c:v>
                </c:pt>
                <c:pt idx="1">
                  <c:v>15.650048732155641</c:v>
                </c:pt>
                <c:pt idx="2">
                  <c:v>20.463010043868266</c:v>
                </c:pt>
                <c:pt idx="3">
                  <c:v>26.037375538859401</c:v>
                </c:pt>
                <c:pt idx="4">
                  <c:v>16.379251344066695</c:v>
                </c:pt>
                <c:pt idx="5">
                  <c:v>100</c:v>
                </c:pt>
              </c:numCache>
            </c:numRef>
          </c:val>
          <c:extLst>
            <c:ext xmlns:c16="http://schemas.microsoft.com/office/drawing/2014/chart" uri="{C3380CC4-5D6E-409C-BE32-E72D297353CC}">
              <c16:uniqueId val="{00000008-7861-4678-94C2-AE3024477084}"/>
            </c:ext>
          </c:extLst>
        </c:ser>
        <c:dLbls>
          <c:showLegendKey val="0"/>
          <c:showVal val="1"/>
          <c:showCatName val="0"/>
          <c:showSerName val="0"/>
          <c:showPercent val="0"/>
          <c:showBubbleSize val="0"/>
        </c:dLbls>
        <c:gapWidth val="53"/>
        <c:axId val="-1830886112"/>
        <c:axId val="-1830889920"/>
      </c:barChart>
      <c:catAx>
        <c:axId val="-1830886112"/>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0889920"/>
        <c:crosses val="autoZero"/>
        <c:auto val="1"/>
        <c:lblAlgn val="ctr"/>
        <c:lblOffset val="100"/>
        <c:noMultiLvlLbl val="0"/>
      </c:catAx>
      <c:valAx>
        <c:axId val="-1830889920"/>
        <c:scaling>
          <c:orientation val="minMax"/>
        </c:scaling>
        <c:delete val="1"/>
        <c:axPos val="l"/>
        <c:numFmt formatCode="0.00" sourceLinked="1"/>
        <c:majorTickMark val="out"/>
        <c:minorTickMark val="none"/>
        <c:tickLblPos val="nextTo"/>
        <c:crossAx val="-1830886112"/>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0F4B-4BCA-BE7D-F04F6C16113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0F4B-4BCA-BE7D-F04F6C161134}"/>
              </c:ext>
            </c:extLst>
          </c:dPt>
          <c:dPt>
            <c:idx val="2"/>
            <c:invertIfNegative val="0"/>
            <c:bubble3D val="0"/>
            <c:spPr>
              <a:solidFill>
                <a:srgbClr val="92D050">
                  <a:alpha val="69804"/>
                </a:srgbClr>
              </a:solidFill>
            </c:spPr>
            <c:extLst>
              <c:ext xmlns:c16="http://schemas.microsoft.com/office/drawing/2014/chart" uri="{C3380CC4-5D6E-409C-BE32-E72D297353CC}">
                <c16:uniqueId val="{00000005-0F4B-4BCA-BE7D-F04F6C161134}"/>
              </c:ext>
            </c:extLst>
          </c:dPt>
          <c:dPt>
            <c:idx val="3"/>
            <c:invertIfNegative val="0"/>
            <c:bubble3D val="0"/>
            <c:spPr>
              <a:solidFill>
                <a:srgbClr val="FF0000">
                  <a:alpha val="69804"/>
                </a:srgbClr>
              </a:solidFill>
            </c:spPr>
            <c:extLst>
              <c:ext xmlns:c16="http://schemas.microsoft.com/office/drawing/2014/chart" uri="{C3380CC4-5D6E-409C-BE32-E72D297353CC}">
                <c16:uniqueId val="{00000007-0F4B-4BCA-BE7D-F04F6C161134}"/>
              </c:ext>
            </c:extLst>
          </c:dPt>
          <c:dPt>
            <c:idx val="5"/>
            <c:invertIfNegative val="0"/>
            <c:bubble3D val="0"/>
            <c:spPr>
              <a:noFill/>
              <a:effectLst/>
            </c:spPr>
            <c:extLst>
              <c:ext xmlns:c16="http://schemas.microsoft.com/office/drawing/2014/chart" uri="{C3380CC4-5D6E-409C-BE32-E72D297353CC}">
                <c16:uniqueId val="{00000009-E320-4D4F-ACF5-80EDE1456845}"/>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4B-4BCA-BE7D-F04F6C161134}"/>
                </c:ext>
              </c:extLst>
            </c:dLbl>
            <c:dLbl>
              <c:idx val="1"/>
              <c:layout>
                <c:manualLayout>
                  <c:x val="3.776098190446174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4B-4BCA-BE7D-F04F6C161134}"/>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4B-4BCA-BE7D-F04F6C161134}"/>
                </c:ext>
              </c:extLst>
            </c:dLbl>
            <c:dLbl>
              <c:idx val="3"/>
              <c:layout>
                <c:manualLayout>
                  <c:x val="3.506355653231006E-2"/>
                  <c:y val="-1.101446392806427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4B-4BCA-BE7D-F04F6C161134}"/>
                </c:ext>
              </c:extLst>
            </c:dLbl>
            <c:dLbl>
              <c:idx val="4"/>
              <c:layout>
                <c:manualLayout>
                  <c:x val="4.4134690735711392E-2"/>
                  <c:y val="-1.4760673691094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C6-4E72-A1C9-2AD838088A5F}"/>
                </c:ext>
              </c:extLst>
            </c:dLbl>
            <c:dLbl>
              <c:idx val="5"/>
              <c:delete val="1"/>
              <c:extLst>
                <c:ext xmlns:c15="http://schemas.microsoft.com/office/drawing/2012/chart" uri="{CE6537A1-D6FC-4f65-9D91-7224C49458BB}"/>
                <c:ext xmlns:c16="http://schemas.microsoft.com/office/drawing/2014/chart" uri="{C3380CC4-5D6E-409C-BE32-E72D297353CC}">
                  <c16:uniqueId val="{00000009-E320-4D4F-ACF5-80EDE1456845}"/>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24.079831502707641</c:v>
                </c:pt>
                <c:pt idx="1">
                  <c:v>15.829589777966223</c:v>
                </c:pt>
                <c:pt idx="2">
                  <c:v>20.132999903992776</c:v>
                </c:pt>
                <c:pt idx="3">
                  <c:v>25.816204591505802</c:v>
                </c:pt>
                <c:pt idx="4">
                  <c:v>16.106973597857269</c:v>
                </c:pt>
                <c:pt idx="5">
                  <c:v>100</c:v>
                </c:pt>
              </c:numCache>
            </c:numRef>
          </c:val>
          <c:extLst>
            <c:ext xmlns:c16="http://schemas.microsoft.com/office/drawing/2014/chart" uri="{C3380CC4-5D6E-409C-BE32-E72D297353CC}">
              <c16:uniqueId val="{00000008-0F4B-4BCA-BE7D-F04F6C161134}"/>
            </c:ext>
          </c:extLst>
        </c:ser>
        <c:dLbls>
          <c:showLegendKey val="0"/>
          <c:showVal val="1"/>
          <c:showCatName val="0"/>
          <c:showSerName val="0"/>
          <c:showPercent val="0"/>
          <c:showBubbleSize val="0"/>
        </c:dLbls>
        <c:gapWidth val="53"/>
        <c:axId val="-1830884480"/>
        <c:axId val="-1830889376"/>
      </c:barChart>
      <c:catAx>
        <c:axId val="-1830884480"/>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0889376"/>
        <c:crosses val="autoZero"/>
        <c:auto val="1"/>
        <c:lblAlgn val="ctr"/>
        <c:lblOffset val="100"/>
        <c:noMultiLvlLbl val="0"/>
      </c:catAx>
      <c:valAx>
        <c:axId val="-1830889376"/>
        <c:scaling>
          <c:orientation val="minMax"/>
        </c:scaling>
        <c:delete val="1"/>
        <c:axPos val="l"/>
        <c:numFmt formatCode="0.00" sourceLinked="1"/>
        <c:majorTickMark val="out"/>
        <c:minorTickMark val="none"/>
        <c:tickLblPos val="nextTo"/>
        <c:crossAx val="-1830884480"/>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4794532600763063"/>
          <c:y val="0.12079367179936391"/>
          <c:w val="0.93574296449856365"/>
          <c:h val="0.68211747420984559"/>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BC31-4217-B798-B1B2BFEC20CF}"/>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BC31-4217-B798-B1B2BFEC20CF}"/>
              </c:ext>
            </c:extLst>
          </c:dPt>
          <c:dPt>
            <c:idx val="2"/>
            <c:invertIfNegative val="0"/>
            <c:bubble3D val="0"/>
            <c:spPr>
              <a:solidFill>
                <a:srgbClr val="92D050">
                  <a:alpha val="69804"/>
                </a:srgbClr>
              </a:solidFill>
            </c:spPr>
            <c:extLst>
              <c:ext xmlns:c16="http://schemas.microsoft.com/office/drawing/2014/chart" uri="{C3380CC4-5D6E-409C-BE32-E72D297353CC}">
                <c16:uniqueId val="{00000005-BC31-4217-B798-B1B2BFEC20CF}"/>
              </c:ext>
            </c:extLst>
          </c:dPt>
          <c:dPt>
            <c:idx val="3"/>
            <c:invertIfNegative val="0"/>
            <c:bubble3D val="0"/>
            <c:spPr>
              <a:solidFill>
                <a:srgbClr val="FF0000">
                  <a:alpha val="69804"/>
                </a:srgbClr>
              </a:solidFill>
            </c:spPr>
            <c:extLst>
              <c:ext xmlns:c16="http://schemas.microsoft.com/office/drawing/2014/chart" uri="{C3380CC4-5D6E-409C-BE32-E72D297353CC}">
                <c16:uniqueId val="{00000007-BC31-4217-B798-B1B2BFEC20CF}"/>
              </c:ext>
            </c:extLst>
          </c:dPt>
          <c:dPt>
            <c:idx val="5"/>
            <c:invertIfNegative val="0"/>
            <c:bubble3D val="0"/>
            <c:spPr>
              <a:noFill/>
              <a:effectLst/>
            </c:spPr>
            <c:extLst>
              <c:ext xmlns:c16="http://schemas.microsoft.com/office/drawing/2014/chart" uri="{C3380CC4-5D6E-409C-BE32-E72D297353CC}">
                <c16:uniqueId val="{00000009-BC31-4217-B798-B1B2BFEC20CF}"/>
              </c:ext>
            </c:extLst>
          </c:dPt>
          <c:dLbls>
            <c:dLbl>
              <c:idx val="0"/>
              <c:layout>
                <c:manualLayout>
                  <c:x val="1.2103439693424508E-2"/>
                  <c:y val="-3.0177400052660698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8004981429620884"/>
                      <c:h val="6.0661350590145317E-2"/>
                    </c:manualLayout>
                  </c15:layout>
                </c:ext>
                <c:ext xmlns:c16="http://schemas.microsoft.com/office/drawing/2014/chart" uri="{C3380CC4-5D6E-409C-BE32-E72D297353CC}">
                  <c16:uniqueId val="{00000001-BC31-4217-B798-B1B2BFEC20CF}"/>
                </c:ext>
              </c:extLst>
            </c:dLbl>
            <c:dLbl>
              <c:idx val="1"/>
              <c:layout>
                <c:manualLayout>
                  <c:x val="2.2453797029341981E-2"/>
                  <c:y val="6.0359552826015255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1-4217-B798-B1B2BFEC20CF}"/>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31-4217-B798-B1B2BFEC20CF}"/>
                </c:ext>
              </c:extLst>
            </c:dLbl>
            <c:dLbl>
              <c:idx val="3"/>
              <c:layout>
                <c:manualLayout>
                  <c:x val="1.9756376392627773E-2"/>
                  <c:y val="-6.0800808929360847E-4"/>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31-4217-B798-B1B2BFEC20CF}"/>
                </c:ext>
              </c:extLst>
            </c:dLbl>
            <c:dLbl>
              <c:idx val="5"/>
              <c:delete val="1"/>
              <c:extLst>
                <c:ext xmlns:c15="http://schemas.microsoft.com/office/drawing/2012/chart" uri="{CE6537A1-D6FC-4f65-9D91-7224C49458BB}"/>
                <c:ext xmlns:c16="http://schemas.microsoft.com/office/drawing/2014/chart" uri="{C3380CC4-5D6E-409C-BE32-E72D297353CC}">
                  <c16:uniqueId val="{00000009-BC31-4217-B798-B1B2BFEC20CF}"/>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47.627747133371187</c:v>
                </c:pt>
                <c:pt idx="1">
                  <c:v>27.590816426313566</c:v>
                </c:pt>
                <c:pt idx="2">
                  <c:v>37.931127130187846</c:v>
                </c:pt>
                <c:pt idx="3">
                  <c:v>33.194628260540618</c:v>
                </c:pt>
                <c:pt idx="4">
                  <c:v>41.8674623179379</c:v>
                </c:pt>
              </c:numCache>
            </c:numRef>
          </c:val>
          <c:extLst>
            <c:ext xmlns:c16="http://schemas.microsoft.com/office/drawing/2014/chart" uri="{C3380CC4-5D6E-409C-BE32-E72D297353CC}">
              <c16:uniqueId val="{0000000A-BC31-4217-B798-B1B2BFEC20CF}"/>
            </c:ext>
          </c:extLst>
        </c:ser>
        <c:dLbls>
          <c:showLegendKey val="0"/>
          <c:showVal val="1"/>
          <c:showCatName val="0"/>
          <c:showSerName val="0"/>
          <c:showPercent val="0"/>
          <c:showBubbleSize val="0"/>
        </c:dLbls>
        <c:gapWidth val="53"/>
        <c:axId val="-1830885024"/>
        <c:axId val="-1830885568"/>
      </c:barChart>
      <c:catAx>
        <c:axId val="-1830885024"/>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0885568"/>
        <c:crosses val="autoZero"/>
        <c:auto val="1"/>
        <c:lblAlgn val="ctr"/>
        <c:lblOffset val="100"/>
        <c:noMultiLvlLbl val="0"/>
      </c:catAx>
      <c:valAx>
        <c:axId val="-1830885568"/>
        <c:scaling>
          <c:orientation val="minMax"/>
          <c:max val="60"/>
        </c:scaling>
        <c:delete val="1"/>
        <c:axPos val="l"/>
        <c:numFmt formatCode="0.00" sourceLinked="1"/>
        <c:majorTickMark val="out"/>
        <c:minorTickMark val="none"/>
        <c:tickLblPos val="nextTo"/>
        <c:crossAx val="-1830885024"/>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3.2804507658108231E-2"/>
          <c:w val="0.93574296449856365"/>
          <c:h val="0.76494233161657255"/>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0142-4EBF-AEFE-00955BC89945}"/>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0142-4EBF-AEFE-00955BC89945}"/>
              </c:ext>
            </c:extLst>
          </c:dPt>
          <c:dPt>
            <c:idx val="2"/>
            <c:invertIfNegative val="0"/>
            <c:bubble3D val="0"/>
            <c:spPr>
              <a:solidFill>
                <a:srgbClr val="92D050">
                  <a:alpha val="69804"/>
                </a:srgbClr>
              </a:solidFill>
            </c:spPr>
            <c:extLst>
              <c:ext xmlns:c16="http://schemas.microsoft.com/office/drawing/2014/chart" uri="{C3380CC4-5D6E-409C-BE32-E72D297353CC}">
                <c16:uniqueId val="{00000005-0142-4EBF-AEFE-00955BC89945}"/>
              </c:ext>
            </c:extLst>
          </c:dPt>
          <c:dPt>
            <c:idx val="3"/>
            <c:invertIfNegative val="0"/>
            <c:bubble3D val="0"/>
            <c:spPr>
              <a:solidFill>
                <a:srgbClr val="FF0000">
                  <a:alpha val="69804"/>
                </a:srgbClr>
              </a:solidFill>
            </c:spPr>
            <c:extLst>
              <c:ext xmlns:c16="http://schemas.microsoft.com/office/drawing/2014/chart" uri="{C3380CC4-5D6E-409C-BE32-E72D297353CC}">
                <c16:uniqueId val="{00000007-0142-4EBF-AEFE-00955BC89945}"/>
              </c:ext>
            </c:extLst>
          </c:dPt>
          <c:dPt>
            <c:idx val="5"/>
            <c:invertIfNegative val="0"/>
            <c:bubble3D val="0"/>
            <c:spPr>
              <a:noFill/>
              <a:ln>
                <a:noFill/>
              </a:ln>
              <a:effectLst/>
            </c:spPr>
            <c:extLst>
              <c:ext xmlns:c16="http://schemas.microsoft.com/office/drawing/2014/chart" uri="{C3380CC4-5D6E-409C-BE32-E72D297353CC}">
                <c16:uniqueId val="{00000009-2DFE-4FB0-8357-9412FEA1D913}"/>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42-4EBF-AEFE-00955BC89945}"/>
                </c:ext>
              </c:extLst>
            </c:dLbl>
            <c:dLbl>
              <c:idx val="1"/>
              <c:layout>
                <c:manualLayout>
                  <c:x val="3.776098190446174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42-4EBF-AEFE-00955BC89945}"/>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42-4EBF-AEFE-00955BC89945}"/>
                </c:ext>
              </c:extLst>
            </c:dLbl>
            <c:dLbl>
              <c:idx val="3"/>
              <c:layout>
                <c:manualLayout>
                  <c:x val="3.506355653231006E-2"/>
                  <c:y val="-1.101446392806427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42-4EBF-AEFE-00955BC89945}"/>
                </c:ext>
              </c:extLst>
            </c:dLbl>
            <c:dLbl>
              <c:idx val="5"/>
              <c:delete val="1"/>
              <c:extLst>
                <c:ext xmlns:c15="http://schemas.microsoft.com/office/drawing/2012/chart" uri="{CE6537A1-D6FC-4f65-9D91-7224C49458BB}"/>
                <c:ext xmlns:c16="http://schemas.microsoft.com/office/drawing/2014/chart" uri="{C3380CC4-5D6E-409C-BE32-E72D297353CC}">
                  <c16:uniqueId val="{00000009-2DFE-4FB0-8357-9412FEA1D913}"/>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58.684242971538964</c:v>
                </c:pt>
                <c:pt idx="1">
                  <c:v>18.494152223731458</c:v>
                </c:pt>
                <c:pt idx="2">
                  <c:v>23.162473824656168</c:v>
                </c:pt>
                <c:pt idx="3">
                  <c:v>44.587511489421686</c:v>
                </c:pt>
                <c:pt idx="4">
                  <c:v>35.242083434720641</c:v>
                </c:pt>
                <c:pt idx="5">
                  <c:v>120</c:v>
                </c:pt>
              </c:numCache>
            </c:numRef>
          </c:val>
          <c:extLst>
            <c:ext xmlns:c16="http://schemas.microsoft.com/office/drawing/2014/chart" uri="{C3380CC4-5D6E-409C-BE32-E72D297353CC}">
              <c16:uniqueId val="{00000008-0142-4EBF-AEFE-00955BC89945}"/>
            </c:ext>
          </c:extLst>
        </c:ser>
        <c:dLbls>
          <c:showLegendKey val="0"/>
          <c:showVal val="1"/>
          <c:showCatName val="0"/>
          <c:showSerName val="0"/>
          <c:showPercent val="0"/>
          <c:showBubbleSize val="0"/>
        </c:dLbls>
        <c:gapWidth val="53"/>
        <c:axId val="-1830883936"/>
        <c:axId val="-1830883392"/>
      </c:barChart>
      <c:catAx>
        <c:axId val="-1830883936"/>
        <c:scaling>
          <c:orientation val="minMax"/>
        </c:scaling>
        <c:delete val="0"/>
        <c:axPos val="b"/>
        <c:numFmt formatCode="General" sourceLinked="1"/>
        <c:majorTickMark val="none"/>
        <c:minorTickMark val="none"/>
        <c:tickLblPos val="nextTo"/>
        <c:spPr>
          <a:ln/>
        </c:spPr>
        <c:txPr>
          <a:bodyPr/>
          <a:lstStyle/>
          <a:p>
            <a:pPr>
              <a:defRPr sz="800" baseline="0">
                <a:latin typeface="Arial" panose="020B0604020202020204" pitchFamily="34" charset="0"/>
                <a:cs typeface="Arial" panose="020B0604020202020204" pitchFamily="34" charset="0"/>
              </a:defRPr>
            </a:pPr>
            <a:endParaRPr lang="fr-FR"/>
          </a:p>
        </c:txPr>
        <c:crossAx val="-1830883392"/>
        <c:crosses val="autoZero"/>
        <c:auto val="1"/>
        <c:lblAlgn val="ctr"/>
        <c:lblOffset val="100"/>
        <c:noMultiLvlLbl val="0"/>
      </c:catAx>
      <c:valAx>
        <c:axId val="-1830883392"/>
        <c:scaling>
          <c:orientation val="minMax"/>
        </c:scaling>
        <c:delete val="1"/>
        <c:axPos val="l"/>
        <c:numFmt formatCode="0.00" sourceLinked="1"/>
        <c:majorTickMark val="out"/>
        <c:minorTickMark val="none"/>
        <c:tickLblPos val="nextTo"/>
        <c:crossAx val="-1830883936"/>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A8C8-4307-835B-991562DC5F8C}"/>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A8C8-4307-835B-991562DC5F8C}"/>
              </c:ext>
            </c:extLst>
          </c:dPt>
          <c:dPt>
            <c:idx val="2"/>
            <c:invertIfNegative val="0"/>
            <c:bubble3D val="0"/>
            <c:spPr>
              <a:solidFill>
                <a:srgbClr val="92D050">
                  <a:alpha val="69804"/>
                </a:srgbClr>
              </a:solidFill>
            </c:spPr>
            <c:extLst>
              <c:ext xmlns:c16="http://schemas.microsoft.com/office/drawing/2014/chart" uri="{C3380CC4-5D6E-409C-BE32-E72D297353CC}">
                <c16:uniqueId val="{00000005-A8C8-4307-835B-991562DC5F8C}"/>
              </c:ext>
            </c:extLst>
          </c:dPt>
          <c:dPt>
            <c:idx val="3"/>
            <c:invertIfNegative val="0"/>
            <c:bubble3D val="0"/>
            <c:spPr>
              <a:solidFill>
                <a:srgbClr val="FF0000">
                  <a:alpha val="69804"/>
                </a:srgbClr>
              </a:solidFill>
            </c:spPr>
            <c:extLst>
              <c:ext xmlns:c16="http://schemas.microsoft.com/office/drawing/2014/chart" uri="{C3380CC4-5D6E-409C-BE32-E72D297353CC}">
                <c16:uniqueId val="{00000007-A8C8-4307-835B-991562DC5F8C}"/>
              </c:ext>
            </c:extLst>
          </c:dPt>
          <c:dPt>
            <c:idx val="5"/>
            <c:invertIfNegative val="0"/>
            <c:bubble3D val="0"/>
            <c:spPr>
              <a:noFill/>
              <a:effectLst/>
            </c:spPr>
            <c:extLst>
              <c:ext xmlns:c16="http://schemas.microsoft.com/office/drawing/2014/chart" uri="{C3380CC4-5D6E-409C-BE32-E72D297353CC}">
                <c16:uniqueId val="{00000009-91C4-494E-91F9-404430FE0818}"/>
              </c:ext>
            </c:extLst>
          </c:dPt>
          <c:dLbls>
            <c:dLbl>
              <c:idx val="0"/>
              <c:layout>
                <c:manualLayout>
                  <c:x val="4.5215709959824093E-3"/>
                  <c:y val="1.0406812312737353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1493076956375648"/>
                      <c:h val="9.938310122638179E-2"/>
                    </c:manualLayout>
                  </c15:layout>
                </c:ext>
                <c:ext xmlns:c16="http://schemas.microsoft.com/office/drawing/2014/chart" uri="{C3380CC4-5D6E-409C-BE32-E72D297353CC}">
                  <c16:uniqueId val="{00000001-A8C8-4307-835B-991562DC5F8C}"/>
                </c:ext>
              </c:extLst>
            </c:dLbl>
            <c:dLbl>
              <c:idx val="1"/>
              <c:layout>
                <c:manualLayout>
                  <c:x val="1.1582037946703112E-2"/>
                  <c:y val="1.5610116041867338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5856267568713381"/>
                      <c:h val="9.938310122638179E-2"/>
                    </c:manualLayout>
                  </c15:layout>
                </c:ext>
                <c:ext xmlns:c16="http://schemas.microsoft.com/office/drawing/2014/chart" uri="{C3380CC4-5D6E-409C-BE32-E72D297353CC}">
                  <c16:uniqueId val="{00000003-A8C8-4307-835B-991562DC5F8C}"/>
                </c:ext>
              </c:extLst>
            </c:dLbl>
            <c:dLbl>
              <c:idx val="2"/>
              <c:layout>
                <c:manualLayout>
                  <c:x val="2.6477098333743447E-2"/>
                  <c:y val="5.022122085440175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2365715078843193"/>
                      <c:h val="9.938310122638179E-2"/>
                    </c:manualLayout>
                  </c15:layout>
                </c:ext>
                <c:ext xmlns:c16="http://schemas.microsoft.com/office/drawing/2014/chart" uri="{C3380CC4-5D6E-409C-BE32-E72D297353CC}">
                  <c16:uniqueId val="{00000005-A8C8-4307-835B-991562DC5F8C}"/>
                </c:ext>
              </c:extLst>
            </c:dLbl>
            <c:dLbl>
              <c:idx val="3"/>
              <c:layout>
                <c:manualLayout>
                  <c:x val="1.3596211248568985E-2"/>
                  <c:y val="1.9259687431925562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4110991323778289"/>
                      <c:h val="9.938310122638179E-2"/>
                    </c:manualLayout>
                  </c15:layout>
                </c:ext>
                <c:ext xmlns:c16="http://schemas.microsoft.com/office/drawing/2014/chart" uri="{C3380CC4-5D6E-409C-BE32-E72D297353CC}">
                  <c16:uniqueId val="{00000007-A8C8-4307-835B-991562DC5F8C}"/>
                </c:ext>
              </c:extLst>
            </c:dLbl>
            <c:dLbl>
              <c:idx val="4"/>
              <c:numFmt formatCode="#,##0_ ;[Red]\-#,##0\ " sourceLinked="0"/>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A-D4EE-4679-B361-D621B662B74D}"/>
                </c:ext>
              </c:extLst>
            </c:dLbl>
            <c:dLbl>
              <c:idx val="5"/>
              <c:delete val="1"/>
              <c:extLst>
                <c:ext xmlns:c15="http://schemas.microsoft.com/office/drawing/2012/chart" uri="{CE6537A1-D6FC-4f65-9D91-7224C49458BB}"/>
                <c:ext xmlns:c16="http://schemas.microsoft.com/office/drawing/2014/chart" uri="{C3380CC4-5D6E-409C-BE32-E72D297353CC}">
                  <c16:uniqueId val="{00000009-91C4-494E-91F9-404430FE0818}"/>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30.549097544140121</c:v>
                </c:pt>
                <c:pt idx="1">
                  <c:v>23.604275169111805</c:v>
                </c:pt>
                <c:pt idx="2">
                  <c:v>23.645857642356063</c:v>
                </c:pt>
                <c:pt idx="3">
                  <c:v>42.369506141532312</c:v>
                </c:pt>
                <c:pt idx="4">
                  <c:v>27.865858815524113</c:v>
                </c:pt>
                <c:pt idx="5">
                  <c:v>120</c:v>
                </c:pt>
              </c:numCache>
            </c:numRef>
          </c:val>
          <c:extLst>
            <c:ext xmlns:c16="http://schemas.microsoft.com/office/drawing/2014/chart" uri="{C3380CC4-5D6E-409C-BE32-E72D297353CC}">
              <c16:uniqueId val="{00000008-A8C8-4307-835B-991562DC5F8C}"/>
            </c:ext>
          </c:extLst>
        </c:ser>
        <c:dLbls>
          <c:showLegendKey val="0"/>
          <c:showVal val="1"/>
          <c:showCatName val="0"/>
          <c:showSerName val="0"/>
          <c:showPercent val="0"/>
          <c:showBubbleSize val="0"/>
        </c:dLbls>
        <c:gapWidth val="53"/>
        <c:axId val="-1830887744"/>
        <c:axId val="-1830882848"/>
      </c:barChart>
      <c:catAx>
        <c:axId val="-1830887744"/>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0882848"/>
        <c:crosses val="autoZero"/>
        <c:auto val="1"/>
        <c:lblAlgn val="ctr"/>
        <c:lblOffset val="100"/>
        <c:noMultiLvlLbl val="0"/>
      </c:catAx>
      <c:valAx>
        <c:axId val="-1830882848"/>
        <c:scaling>
          <c:orientation val="minMax"/>
        </c:scaling>
        <c:delete val="1"/>
        <c:axPos val="l"/>
        <c:numFmt formatCode="0.00" sourceLinked="1"/>
        <c:majorTickMark val="out"/>
        <c:minorTickMark val="none"/>
        <c:tickLblPos val="nextTo"/>
        <c:crossAx val="-1830887744"/>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92E0-405B-86C3-DAB19ED8C2D3}"/>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92E0-405B-86C3-DAB19ED8C2D3}"/>
              </c:ext>
            </c:extLst>
          </c:dPt>
          <c:dPt>
            <c:idx val="2"/>
            <c:invertIfNegative val="0"/>
            <c:bubble3D val="0"/>
            <c:spPr>
              <a:solidFill>
                <a:srgbClr val="92D050">
                  <a:alpha val="69804"/>
                </a:srgbClr>
              </a:solidFill>
            </c:spPr>
            <c:extLst>
              <c:ext xmlns:c16="http://schemas.microsoft.com/office/drawing/2014/chart" uri="{C3380CC4-5D6E-409C-BE32-E72D297353CC}">
                <c16:uniqueId val="{00000005-92E0-405B-86C3-DAB19ED8C2D3}"/>
              </c:ext>
            </c:extLst>
          </c:dPt>
          <c:dPt>
            <c:idx val="3"/>
            <c:invertIfNegative val="0"/>
            <c:bubble3D val="0"/>
            <c:spPr>
              <a:solidFill>
                <a:srgbClr val="FF0000">
                  <a:alpha val="69804"/>
                </a:srgbClr>
              </a:solidFill>
            </c:spPr>
            <c:extLst>
              <c:ext xmlns:c16="http://schemas.microsoft.com/office/drawing/2014/chart" uri="{C3380CC4-5D6E-409C-BE32-E72D297353CC}">
                <c16:uniqueId val="{00000007-92E0-405B-86C3-DAB19ED8C2D3}"/>
              </c:ext>
            </c:extLst>
          </c:dPt>
          <c:dPt>
            <c:idx val="5"/>
            <c:invertIfNegative val="0"/>
            <c:bubble3D val="0"/>
            <c:spPr>
              <a:noFill/>
              <a:ln>
                <a:noFill/>
              </a:ln>
              <a:effectLst/>
            </c:spPr>
            <c:extLst>
              <c:ext xmlns:c16="http://schemas.microsoft.com/office/drawing/2014/chart" uri="{C3380CC4-5D6E-409C-BE32-E72D297353CC}">
                <c16:uniqueId val="{00000009-7832-4C05-A042-97953C561B0D}"/>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E0-405B-86C3-DAB19ED8C2D3}"/>
                </c:ext>
              </c:extLst>
            </c:dLbl>
            <c:dLbl>
              <c:idx val="1"/>
              <c:layout>
                <c:manualLayout>
                  <c:x val="4.6576718360008314E-3"/>
                  <c:y val="1.8678470497653771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3926566222524459"/>
                      <c:h val="8.9190574486281829E-2"/>
                    </c:manualLayout>
                  </c15:layout>
                </c:ext>
                <c:ext xmlns:c16="http://schemas.microsoft.com/office/drawing/2014/chart" uri="{C3380CC4-5D6E-409C-BE32-E72D297353CC}">
                  <c16:uniqueId val="{00000003-92E0-405B-86C3-DAB19ED8C2D3}"/>
                </c:ext>
              </c:extLst>
            </c:dLbl>
            <c:dLbl>
              <c:idx val="2"/>
              <c:layout>
                <c:manualLayout>
                  <c:x val="2.5010440807715945E-2"/>
                  <c:y val="2.3175503606670807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E0-405B-86C3-DAB19ED8C2D3}"/>
                </c:ext>
              </c:extLst>
            </c:dLbl>
            <c:dLbl>
              <c:idx val="3"/>
              <c:layout>
                <c:manualLayout>
                  <c:x val="8.0903966561605319E-3"/>
                  <c:y val="-1.6751958501030634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E0-405B-86C3-DAB19ED8C2D3}"/>
                </c:ext>
              </c:extLst>
            </c:dLbl>
            <c:dLbl>
              <c:idx val="5"/>
              <c:delete val="1"/>
              <c:extLst>
                <c:ext xmlns:c15="http://schemas.microsoft.com/office/drawing/2012/chart" uri="{CE6537A1-D6FC-4f65-9D91-7224C49458BB}"/>
                <c:ext xmlns:c16="http://schemas.microsoft.com/office/drawing/2014/chart" uri="{C3380CC4-5D6E-409C-BE32-E72D297353CC}">
                  <c16:uniqueId val="{00000009-7832-4C05-A042-97953C561B0D}"/>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34.756952244388245</c:v>
                </c:pt>
                <c:pt idx="1">
                  <c:v>20.044502125579939</c:v>
                </c:pt>
                <c:pt idx="2">
                  <c:v>27.967486437820256</c:v>
                </c:pt>
                <c:pt idx="3">
                  <c:v>47.875632832731036</c:v>
                </c:pt>
                <c:pt idx="4">
                  <c:v>22.538006740555478</c:v>
                </c:pt>
                <c:pt idx="5">
                  <c:v>120</c:v>
                </c:pt>
              </c:numCache>
            </c:numRef>
          </c:val>
          <c:extLst>
            <c:ext xmlns:c16="http://schemas.microsoft.com/office/drawing/2014/chart" uri="{C3380CC4-5D6E-409C-BE32-E72D297353CC}">
              <c16:uniqueId val="{00000008-92E0-405B-86C3-DAB19ED8C2D3}"/>
            </c:ext>
          </c:extLst>
        </c:ser>
        <c:dLbls>
          <c:showLegendKey val="0"/>
          <c:showVal val="1"/>
          <c:showCatName val="0"/>
          <c:showSerName val="0"/>
          <c:showPercent val="0"/>
          <c:showBubbleSize val="0"/>
        </c:dLbls>
        <c:gapWidth val="53"/>
        <c:axId val="-1830886656"/>
        <c:axId val="-1830888832"/>
      </c:barChart>
      <c:catAx>
        <c:axId val="-1830886656"/>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0888832"/>
        <c:crosses val="autoZero"/>
        <c:auto val="1"/>
        <c:lblAlgn val="ctr"/>
        <c:lblOffset val="100"/>
        <c:noMultiLvlLbl val="0"/>
      </c:catAx>
      <c:valAx>
        <c:axId val="-1830888832"/>
        <c:scaling>
          <c:orientation val="minMax"/>
        </c:scaling>
        <c:delete val="1"/>
        <c:axPos val="l"/>
        <c:numFmt formatCode="0.00" sourceLinked="1"/>
        <c:majorTickMark val="out"/>
        <c:minorTickMark val="none"/>
        <c:tickLblPos val="nextTo"/>
        <c:crossAx val="-1830886656"/>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3.2804507658108231E-2"/>
          <c:w val="0.77810148971083193"/>
          <c:h val="0.79968409788103256"/>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F67D-4ECF-B529-9F03910715EA}"/>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F67D-4ECF-B529-9F03910715EA}"/>
              </c:ext>
            </c:extLst>
          </c:dPt>
          <c:dPt>
            <c:idx val="2"/>
            <c:invertIfNegative val="0"/>
            <c:bubble3D val="0"/>
            <c:spPr>
              <a:solidFill>
                <a:srgbClr val="92D050">
                  <a:alpha val="69804"/>
                </a:srgbClr>
              </a:solidFill>
            </c:spPr>
            <c:extLst>
              <c:ext xmlns:c16="http://schemas.microsoft.com/office/drawing/2014/chart" uri="{C3380CC4-5D6E-409C-BE32-E72D297353CC}">
                <c16:uniqueId val="{00000005-F67D-4ECF-B529-9F03910715EA}"/>
              </c:ext>
            </c:extLst>
          </c:dPt>
          <c:dPt>
            <c:idx val="3"/>
            <c:invertIfNegative val="0"/>
            <c:bubble3D val="0"/>
            <c:spPr>
              <a:solidFill>
                <a:srgbClr val="FF0000">
                  <a:alpha val="69804"/>
                </a:srgbClr>
              </a:solidFill>
            </c:spPr>
            <c:extLst>
              <c:ext xmlns:c16="http://schemas.microsoft.com/office/drawing/2014/chart" uri="{C3380CC4-5D6E-409C-BE32-E72D297353CC}">
                <c16:uniqueId val="{00000007-F67D-4ECF-B529-9F03910715EA}"/>
              </c:ext>
            </c:extLst>
          </c:dPt>
          <c:dPt>
            <c:idx val="5"/>
            <c:invertIfNegative val="0"/>
            <c:bubble3D val="0"/>
            <c:spPr>
              <a:noFill/>
              <a:ln>
                <a:noFill/>
              </a:ln>
              <a:effectLst/>
            </c:spPr>
            <c:extLst>
              <c:ext xmlns:c16="http://schemas.microsoft.com/office/drawing/2014/chart" uri="{C3380CC4-5D6E-409C-BE32-E72D297353CC}">
                <c16:uniqueId val="{00000009-7039-4151-A9B5-4A4A20F24B8E}"/>
              </c:ext>
            </c:extLst>
          </c:dPt>
          <c:dLbls>
            <c:dLbl>
              <c:idx val="0"/>
              <c:layout>
                <c:manualLayout>
                  <c:x val="-1.4335875919851583E-2"/>
                  <c:y val="1.9760985435220143E-2"/>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7D-4ECF-B529-9F03910715EA}"/>
                </c:ext>
              </c:extLst>
            </c:dLbl>
            <c:dLbl>
              <c:idx val="1"/>
              <c:layout>
                <c:manualLayout>
                  <c:x val="2.4755349906174168E-3"/>
                  <c:y val="4.9402463588049455E-3"/>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7D-4ECF-B529-9F03910715EA}"/>
                </c:ext>
              </c:extLst>
            </c:dLbl>
            <c:dLbl>
              <c:idx val="2"/>
              <c:layout>
                <c:manualLayout>
                  <c:x val="1.1195197184280381E-2"/>
                  <c:y val="1.3821408927141869E-2"/>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7D-4ECF-B529-9F03910715EA}"/>
                </c:ext>
              </c:extLst>
            </c:dLbl>
            <c:dLbl>
              <c:idx val="3"/>
              <c:layout>
                <c:manualLayout>
                  <c:x val="2.0949527425649209E-2"/>
                  <c:y val="1.86270627473526E-2"/>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7D-4ECF-B529-9F03910715EA}"/>
                </c:ext>
              </c:extLst>
            </c:dLbl>
            <c:dLbl>
              <c:idx val="5"/>
              <c:delete val="1"/>
              <c:extLst>
                <c:ext xmlns:c15="http://schemas.microsoft.com/office/drawing/2012/chart" uri="{CE6537A1-D6FC-4f65-9D91-7224C49458BB}"/>
                <c:ext xmlns:c16="http://schemas.microsoft.com/office/drawing/2014/chart" uri="{C3380CC4-5D6E-409C-BE32-E72D297353CC}">
                  <c16:uniqueId val="{00000009-7039-4151-A9B5-4A4A20F24B8E}"/>
                </c:ext>
              </c:extLst>
            </c:dLbl>
            <c:numFmt formatCode="#,##0.00" sourceLinked="0"/>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60.654775320577059</c:v>
                </c:pt>
                <c:pt idx="1">
                  <c:v>18.56776593062553</c:v>
                </c:pt>
                <c:pt idx="2">
                  <c:v>24.005642642797955</c:v>
                </c:pt>
                <c:pt idx="3">
                  <c:v>55.05374648899862</c:v>
                </c:pt>
                <c:pt idx="4">
                  <c:v>48.362286780320311</c:v>
                </c:pt>
                <c:pt idx="5">
                  <c:v>120</c:v>
                </c:pt>
              </c:numCache>
            </c:numRef>
          </c:val>
          <c:extLst>
            <c:ext xmlns:c16="http://schemas.microsoft.com/office/drawing/2014/chart" uri="{C3380CC4-5D6E-409C-BE32-E72D297353CC}">
              <c16:uniqueId val="{00000008-F67D-4ECF-B529-9F03910715EA}"/>
            </c:ext>
          </c:extLst>
        </c:ser>
        <c:dLbls>
          <c:showLegendKey val="0"/>
          <c:showVal val="1"/>
          <c:showCatName val="0"/>
          <c:showSerName val="0"/>
          <c:showPercent val="0"/>
          <c:showBubbleSize val="0"/>
        </c:dLbls>
        <c:gapWidth val="38"/>
        <c:axId val="-1830888288"/>
        <c:axId val="-1830887200"/>
      </c:barChart>
      <c:catAx>
        <c:axId val="-1830888288"/>
        <c:scaling>
          <c:orientation val="minMax"/>
        </c:scaling>
        <c:delete val="0"/>
        <c:axPos val="b"/>
        <c:numFmt formatCode="General" sourceLinked="1"/>
        <c:majorTickMark val="none"/>
        <c:minorTickMark val="none"/>
        <c:tickLblPos val="nextTo"/>
        <c:spPr>
          <a:ln/>
        </c:spPr>
        <c:txPr>
          <a:bodyPr/>
          <a:lstStyle/>
          <a:p>
            <a:pPr>
              <a:defRPr sz="800" baseline="0">
                <a:latin typeface="Arial" panose="020B0604020202020204" pitchFamily="34" charset="0"/>
                <a:cs typeface="Arial" panose="020B0604020202020204" pitchFamily="34" charset="0"/>
              </a:defRPr>
            </a:pPr>
            <a:endParaRPr lang="fr-FR"/>
          </a:p>
        </c:txPr>
        <c:crossAx val="-1830887200"/>
        <c:crosses val="autoZero"/>
        <c:auto val="1"/>
        <c:lblAlgn val="ctr"/>
        <c:lblOffset val="100"/>
        <c:tickMarkSkip val="1"/>
        <c:noMultiLvlLbl val="0"/>
      </c:catAx>
      <c:valAx>
        <c:axId val="-1830887200"/>
        <c:scaling>
          <c:orientation val="minMax"/>
        </c:scaling>
        <c:delete val="1"/>
        <c:axPos val="l"/>
        <c:numFmt formatCode="0.00" sourceLinked="1"/>
        <c:majorTickMark val="out"/>
        <c:minorTickMark val="none"/>
        <c:tickLblPos val="nextTo"/>
        <c:crossAx val="-1830888288"/>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3088-4FC8-A502-DFA14BDAACF9}"/>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3088-4FC8-A502-DFA14BDAACF9}"/>
              </c:ext>
            </c:extLst>
          </c:dPt>
          <c:dPt>
            <c:idx val="2"/>
            <c:invertIfNegative val="0"/>
            <c:bubble3D val="0"/>
            <c:spPr>
              <a:solidFill>
                <a:srgbClr val="92D050">
                  <a:alpha val="69804"/>
                </a:srgbClr>
              </a:solidFill>
            </c:spPr>
            <c:extLst>
              <c:ext xmlns:c16="http://schemas.microsoft.com/office/drawing/2014/chart" uri="{C3380CC4-5D6E-409C-BE32-E72D297353CC}">
                <c16:uniqueId val="{00000005-3088-4FC8-A502-DFA14BDAACF9}"/>
              </c:ext>
            </c:extLst>
          </c:dPt>
          <c:dPt>
            <c:idx val="3"/>
            <c:invertIfNegative val="0"/>
            <c:bubble3D val="0"/>
            <c:spPr>
              <a:solidFill>
                <a:srgbClr val="FF0000">
                  <a:alpha val="69804"/>
                </a:srgbClr>
              </a:solidFill>
            </c:spPr>
            <c:extLst>
              <c:ext xmlns:c16="http://schemas.microsoft.com/office/drawing/2014/chart" uri="{C3380CC4-5D6E-409C-BE32-E72D297353CC}">
                <c16:uniqueId val="{00000007-3088-4FC8-A502-DFA14BDAACF9}"/>
              </c:ext>
            </c:extLst>
          </c:dPt>
          <c:dPt>
            <c:idx val="5"/>
            <c:invertIfNegative val="0"/>
            <c:bubble3D val="0"/>
            <c:spPr>
              <a:noFill/>
              <a:effectLst/>
            </c:spPr>
            <c:extLst>
              <c:ext xmlns:c16="http://schemas.microsoft.com/office/drawing/2014/chart" uri="{C3380CC4-5D6E-409C-BE32-E72D297353CC}">
                <c16:uniqueId val="{00000009-1A03-4C46-ACB2-429611F3DE32}"/>
              </c:ext>
            </c:extLst>
          </c:dPt>
          <c:dLbls>
            <c:dLbl>
              <c:idx val="0"/>
              <c:layout>
                <c:manualLayout>
                  <c:x val="3.506376891128591E-2"/>
                  <c:y val="0"/>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88-4FC8-A502-DFA14BDAACF9}"/>
                </c:ext>
              </c:extLst>
            </c:dLbl>
            <c:dLbl>
              <c:idx val="1"/>
              <c:layout>
                <c:manualLayout>
                  <c:x val="3.7760981904461741E-2"/>
                  <c:y val="0"/>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88-4FC8-A502-DFA14BDAACF9}"/>
                </c:ext>
              </c:extLst>
            </c:dLbl>
            <c:dLbl>
              <c:idx val="2"/>
              <c:layout>
                <c:manualLayout>
                  <c:x val="-1.8772046099097637E-3"/>
                  <c:y val="-5.552823370022178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88-4FC8-A502-DFA14BDAACF9}"/>
                </c:ext>
              </c:extLst>
            </c:dLbl>
            <c:dLbl>
              <c:idx val="3"/>
              <c:layout>
                <c:manualLayout>
                  <c:x val="2.1365942730429428E-2"/>
                  <c:y val="-1.1014585640267409E-2"/>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88-4FC8-A502-DFA14BDAACF9}"/>
                </c:ext>
              </c:extLst>
            </c:dLbl>
            <c:dLbl>
              <c:idx val="4"/>
              <c:layout>
                <c:manualLayout>
                  <c:x val="1.36974998827084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41-4BF1-A57D-27E9589A44E1}"/>
                </c:ext>
              </c:extLst>
            </c:dLbl>
            <c:dLbl>
              <c:idx val="5"/>
              <c:delete val="1"/>
              <c:extLst>
                <c:ext xmlns:c15="http://schemas.microsoft.com/office/drawing/2012/chart" uri="{CE6537A1-D6FC-4f65-9D91-7224C49458BB}"/>
                <c:ext xmlns:c16="http://schemas.microsoft.com/office/drawing/2014/chart" uri="{C3380CC4-5D6E-409C-BE32-E72D297353CC}">
                  <c16:uniqueId val="{00000009-1A03-4C46-ACB2-429611F3DE32}"/>
                </c:ext>
              </c:extLst>
            </c:dLbl>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15.791173378093236</c:v>
                </c:pt>
                <c:pt idx="1">
                  <c:v>16.497079954431907</c:v>
                </c:pt>
                <c:pt idx="2">
                  <c:v>15.020622034345442</c:v>
                </c:pt>
                <c:pt idx="3">
                  <c:v>15.520452673651189</c:v>
                </c:pt>
                <c:pt idx="4">
                  <c:v>14.903422789229218</c:v>
                </c:pt>
                <c:pt idx="5">
                  <c:v>20</c:v>
                </c:pt>
              </c:numCache>
            </c:numRef>
          </c:val>
          <c:extLst>
            <c:ext xmlns:c16="http://schemas.microsoft.com/office/drawing/2014/chart" uri="{C3380CC4-5D6E-409C-BE32-E72D297353CC}">
              <c16:uniqueId val="{00000008-3088-4FC8-A502-DFA14BDAACF9}"/>
            </c:ext>
          </c:extLst>
        </c:ser>
        <c:dLbls>
          <c:showLegendKey val="0"/>
          <c:showVal val="1"/>
          <c:showCatName val="0"/>
          <c:showSerName val="0"/>
          <c:showPercent val="0"/>
          <c:showBubbleSize val="0"/>
        </c:dLbls>
        <c:gapWidth val="53"/>
        <c:axId val="-1957916832"/>
        <c:axId val="-1957921184"/>
      </c:barChart>
      <c:catAx>
        <c:axId val="-1957916832"/>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957921184"/>
        <c:crosses val="autoZero"/>
        <c:auto val="1"/>
        <c:lblAlgn val="ctr"/>
        <c:lblOffset val="100"/>
        <c:noMultiLvlLbl val="0"/>
      </c:catAx>
      <c:valAx>
        <c:axId val="-1957921184"/>
        <c:scaling>
          <c:orientation val="minMax"/>
          <c:max val="20"/>
        </c:scaling>
        <c:delete val="1"/>
        <c:axPos val="l"/>
        <c:numFmt formatCode="0.00" sourceLinked="1"/>
        <c:majorTickMark val="out"/>
        <c:minorTickMark val="none"/>
        <c:tickLblPos val="nextTo"/>
        <c:crossAx val="-1957916832"/>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76145483779007661"/>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7317-4CAA-A393-0599FC3C410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7317-4CAA-A393-0599FC3C4104}"/>
              </c:ext>
            </c:extLst>
          </c:dPt>
          <c:dPt>
            <c:idx val="2"/>
            <c:invertIfNegative val="0"/>
            <c:bubble3D val="0"/>
            <c:spPr>
              <a:solidFill>
                <a:srgbClr val="92D050">
                  <a:alpha val="69804"/>
                </a:srgbClr>
              </a:solidFill>
            </c:spPr>
            <c:extLst>
              <c:ext xmlns:c16="http://schemas.microsoft.com/office/drawing/2014/chart" uri="{C3380CC4-5D6E-409C-BE32-E72D297353CC}">
                <c16:uniqueId val="{00000005-7317-4CAA-A393-0599FC3C4104}"/>
              </c:ext>
            </c:extLst>
          </c:dPt>
          <c:dPt>
            <c:idx val="3"/>
            <c:invertIfNegative val="0"/>
            <c:bubble3D val="0"/>
            <c:spPr>
              <a:solidFill>
                <a:srgbClr val="FF0000">
                  <a:alpha val="69804"/>
                </a:srgbClr>
              </a:solidFill>
            </c:spPr>
            <c:extLst>
              <c:ext xmlns:c16="http://schemas.microsoft.com/office/drawing/2014/chart" uri="{C3380CC4-5D6E-409C-BE32-E72D297353CC}">
                <c16:uniqueId val="{00000007-7317-4CAA-A393-0599FC3C4104}"/>
              </c:ext>
            </c:extLst>
          </c:dPt>
          <c:dPt>
            <c:idx val="5"/>
            <c:invertIfNegative val="0"/>
            <c:bubble3D val="0"/>
            <c:spPr>
              <a:noFill/>
              <a:ln>
                <a:noFill/>
              </a:ln>
              <a:effectLst/>
            </c:spPr>
            <c:extLst>
              <c:ext xmlns:c16="http://schemas.microsoft.com/office/drawing/2014/chart" uri="{C3380CC4-5D6E-409C-BE32-E72D297353CC}">
                <c16:uniqueId val="{00000009-8CFE-435B-9B80-B835144B115D}"/>
              </c:ext>
            </c:extLst>
          </c:dPt>
          <c:dLbls>
            <c:dLbl>
              <c:idx val="0"/>
              <c:layout>
                <c:manualLayout>
                  <c:x val="-1.1434865386023561E-2"/>
                  <c:y val="-4.7466858228454624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17-4CAA-A393-0599FC3C4104}"/>
                </c:ext>
              </c:extLst>
            </c:dLbl>
            <c:dLbl>
              <c:idx val="1"/>
              <c:layout>
                <c:manualLayout>
                  <c:x val="9.5724179413890914E-3"/>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17-4CAA-A393-0599FC3C4104}"/>
                </c:ext>
              </c:extLst>
            </c:dLbl>
            <c:dLbl>
              <c:idx val="2"/>
              <c:layout>
                <c:manualLayout>
                  <c:x val="1.6867021406429251E-2"/>
                  <c:y val="-1.6207128924098337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17-4CAA-A393-0599FC3C4104}"/>
                </c:ext>
              </c:extLst>
            </c:dLbl>
            <c:dLbl>
              <c:idx val="3"/>
              <c:layout>
                <c:manualLayout>
                  <c:x val="4.0646586443407722E-3"/>
                  <c:y val="-2.0507925283427687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17-4CAA-A393-0599FC3C4104}"/>
                </c:ext>
              </c:extLst>
            </c:dLbl>
            <c:dLbl>
              <c:idx val="4"/>
              <c:numFmt formatCode="#,##0.0" sourceLinked="0"/>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A-6795-4C25-89AD-F0B5966640F5}"/>
                </c:ext>
              </c:extLst>
            </c:dLbl>
            <c:dLbl>
              <c:idx val="5"/>
              <c:delete val="1"/>
              <c:extLst>
                <c:ext xmlns:c15="http://schemas.microsoft.com/office/drawing/2012/chart" uri="{CE6537A1-D6FC-4f65-9D91-7224C49458BB}"/>
                <c:ext xmlns:c16="http://schemas.microsoft.com/office/drawing/2014/chart" uri="{C3380CC4-5D6E-409C-BE32-E72D297353CC}">
                  <c16:uniqueId val="{00000009-8CFE-435B-9B80-B835144B115D}"/>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30.934875502697754</c:v>
                </c:pt>
                <c:pt idx="1">
                  <c:v>21.34316195342176</c:v>
                </c:pt>
                <c:pt idx="2">
                  <c:v>24.746591086096497</c:v>
                </c:pt>
                <c:pt idx="3">
                  <c:v>44.888592673928045</c:v>
                </c:pt>
                <c:pt idx="4">
                  <c:v>22.818809651324553</c:v>
                </c:pt>
                <c:pt idx="5">
                  <c:v>120</c:v>
                </c:pt>
              </c:numCache>
            </c:numRef>
          </c:val>
          <c:extLst>
            <c:ext xmlns:c16="http://schemas.microsoft.com/office/drawing/2014/chart" uri="{C3380CC4-5D6E-409C-BE32-E72D297353CC}">
              <c16:uniqueId val="{00000008-7317-4CAA-A393-0599FC3C4104}"/>
            </c:ext>
          </c:extLst>
        </c:ser>
        <c:dLbls>
          <c:showLegendKey val="0"/>
          <c:showVal val="1"/>
          <c:showCatName val="0"/>
          <c:showSerName val="0"/>
          <c:showPercent val="0"/>
          <c:showBubbleSize val="0"/>
        </c:dLbls>
        <c:gapWidth val="53"/>
        <c:axId val="-1832484752"/>
        <c:axId val="-1832480944"/>
      </c:barChart>
      <c:catAx>
        <c:axId val="-1832484752"/>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2480944"/>
        <c:crosses val="autoZero"/>
        <c:auto val="1"/>
        <c:lblAlgn val="ctr"/>
        <c:lblOffset val="100"/>
        <c:noMultiLvlLbl val="0"/>
      </c:catAx>
      <c:valAx>
        <c:axId val="-1832480944"/>
        <c:scaling>
          <c:orientation val="minMax"/>
        </c:scaling>
        <c:delete val="1"/>
        <c:axPos val="l"/>
        <c:numFmt formatCode="0.00" sourceLinked="1"/>
        <c:majorTickMark val="out"/>
        <c:minorTickMark val="none"/>
        <c:tickLblPos val="nextTo"/>
        <c:crossAx val="-1832484752"/>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1.7261576904946976E-2"/>
          <c:w val="0.93574296449856365"/>
          <c:h val="0.80974540405826856"/>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9008-40E4-8272-3C2407AB4637}"/>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9008-40E4-8272-3C2407AB4637}"/>
              </c:ext>
            </c:extLst>
          </c:dPt>
          <c:dPt>
            <c:idx val="2"/>
            <c:invertIfNegative val="0"/>
            <c:bubble3D val="0"/>
            <c:spPr>
              <a:solidFill>
                <a:srgbClr val="92D050">
                  <a:alpha val="69804"/>
                </a:srgbClr>
              </a:solidFill>
            </c:spPr>
            <c:extLst>
              <c:ext xmlns:c16="http://schemas.microsoft.com/office/drawing/2014/chart" uri="{C3380CC4-5D6E-409C-BE32-E72D297353CC}">
                <c16:uniqueId val="{00000005-9008-40E4-8272-3C2407AB4637}"/>
              </c:ext>
            </c:extLst>
          </c:dPt>
          <c:dPt>
            <c:idx val="3"/>
            <c:invertIfNegative val="0"/>
            <c:bubble3D val="0"/>
            <c:spPr>
              <a:solidFill>
                <a:srgbClr val="FF0000">
                  <a:alpha val="69804"/>
                </a:srgbClr>
              </a:solidFill>
            </c:spPr>
            <c:extLst>
              <c:ext xmlns:c16="http://schemas.microsoft.com/office/drawing/2014/chart" uri="{C3380CC4-5D6E-409C-BE32-E72D297353CC}">
                <c16:uniqueId val="{00000007-9008-40E4-8272-3C2407AB4637}"/>
              </c:ext>
            </c:extLst>
          </c:dPt>
          <c:dPt>
            <c:idx val="5"/>
            <c:invertIfNegative val="0"/>
            <c:bubble3D val="0"/>
            <c:spPr>
              <a:noFill/>
              <a:ln>
                <a:noFill/>
              </a:ln>
              <a:effectLst/>
            </c:spPr>
            <c:extLst>
              <c:ext xmlns:c16="http://schemas.microsoft.com/office/drawing/2014/chart" uri="{C3380CC4-5D6E-409C-BE32-E72D297353CC}">
                <c16:uniqueId val="{00000009-4148-4043-91A5-42CE20BED7FB}"/>
              </c:ext>
            </c:extLst>
          </c:dPt>
          <c:dLbls>
            <c:dLbl>
              <c:idx val="0"/>
              <c:layout>
                <c:manualLayout>
                  <c:x val="-2.7351673856338458E-2"/>
                  <c:y val="1.965566220428956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08-40E4-8272-3C2407AB4637}"/>
                </c:ext>
              </c:extLst>
            </c:dLbl>
            <c:dLbl>
              <c:idx val="1"/>
              <c:layout>
                <c:manualLayout>
                  <c:x val="-9.0508773201588896E-3"/>
                  <c:y val="-9.8278311021448277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08-40E4-8272-3C2407AB4637}"/>
                </c:ext>
              </c:extLst>
            </c:dLbl>
            <c:dLbl>
              <c:idx val="2"/>
              <c:layout>
                <c:manualLayout>
                  <c:x val="1.1586204185040159E-3"/>
                  <c:y val="1.8524687782574326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08-40E4-8272-3C2407AB4637}"/>
                </c:ext>
              </c:extLst>
            </c:dLbl>
            <c:dLbl>
              <c:idx val="3"/>
              <c:layout>
                <c:manualLayout>
                  <c:x val="1.4997543070009075E-2"/>
                  <c:y val="7.6641313212352643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08-40E4-8272-3C2407AB4637}"/>
                </c:ext>
              </c:extLst>
            </c:dLbl>
            <c:dLbl>
              <c:idx val="4"/>
              <c:layout>
                <c:manualLayout>
                  <c:x val="2.0066064708274614E-2"/>
                  <c:y val="3.3908919221032174E-2"/>
                </c:manualLayout>
              </c:layout>
              <c:showLegendKey val="0"/>
              <c:showVal val="1"/>
              <c:showCatName val="0"/>
              <c:showSerName val="0"/>
              <c:showPercent val="0"/>
              <c:showBubbleSize val="0"/>
              <c:extLst>
                <c:ext xmlns:c15="http://schemas.microsoft.com/office/drawing/2012/chart" uri="{CE6537A1-D6FC-4f65-9D91-7224C49458BB}">
                  <c15:layout>
                    <c:manualLayout>
                      <c:w val="0.29276789871961995"/>
                      <c:h val="9.3855787025483084E-2"/>
                    </c:manualLayout>
                  </c15:layout>
                </c:ext>
                <c:ext xmlns:c16="http://schemas.microsoft.com/office/drawing/2014/chart" uri="{C3380CC4-5D6E-409C-BE32-E72D297353CC}">
                  <c16:uniqueId val="{0000000A-4148-4043-91A5-42CE20BED7FB}"/>
                </c:ext>
              </c:extLst>
            </c:dLbl>
            <c:dLbl>
              <c:idx val="5"/>
              <c:delete val="1"/>
              <c:extLst>
                <c:ext xmlns:c15="http://schemas.microsoft.com/office/drawing/2012/chart" uri="{CE6537A1-D6FC-4f65-9D91-7224C49458BB}"/>
                <c:ext xmlns:c16="http://schemas.microsoft.com/office/drawing/2014/chart" uri="{C3380CC4-5D6E-409C-BE32-E72D297353CC}">
                  <c16:uniqueId val="{00000009-4148-4043-91A5-42CE20BED7FB}"/>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35.275366746018911</c:v>
                </c:pt>
                <c:pt idx="1">
                  <c:v>23.02489000046738</c:v>
                </c:pt>
                <c:pt idx="2">
                  <c:v>29.982103917374324</c:v>
                </c:pt>
                <c:pt idx="3">
                  <c:v>48.363844135062919</c:v>
                </c:pt>
                <c:pt idx="4">
                  <c:v>25.581696140492735</c:v>
                </c:pt>
                <c:pt idx="5">
                  <c:v>120</c:v>
                </c:pt>
              </c:numCache>
            </c:numRef>
          </c:val>
          <c:extLst>
            <c:ext xmlns:c16="http://schemas.microsoft.com/office/drawing/2014/chart" uri="{C3380CC4-5D6E-409C-BE32-E72D297353CC}">
              <c16:uniqueId val="{00000008-9008-40E4-8272-3C2407AB4637}"/>
            </c:ext>
          </c:extLst>
        </c:ser>
        <c:dLbls>
          <c:showLegendKey val="0"/>
          <c:showVal val="1"/>
          <c:showCatName val="0"/>
          <c:showSerName val="0"/>
          <c:showPercent val="0"/>
          <c:showBubbleSize val="0"/>
        </c:dLbls>
        <c:gapWidth val="53"/>
        <c:axId val="-1832480400"/>
        <c:axId val="-1832481488"/>
      </c:barChart>
      <c:catAx>
        <c:axId val="-1832480400"/>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2481488"/>
        <c:crosses val="autoZero"/>
        <c:auto val="1"/>
        <c:lblAlgn val="ctr"/>
        <c:lblOffset val="100"/>
        <c:noMultiLvlLbl val="0"/>
      </c:catAx>
      <c:valAx>
        <c:axId val="-1832481488"/>
        <c:scaling>
          <c:orientation val="minMax"/>
        </c:scaling>
        <c:delete val="1"/>
        <c:axPos val="l"/>
        <c:numFmt formatCode="0.00" sourceLinked="1"/>
        <c:majorTickMark val="out"/>
        <c:minorTickMark val="none"/>
        <c:tickLblPos val="nextTo"/>
        <c:crossAx val="-1832480400"/>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3.2804507658108231E-2"/>
          <c:w val="0.93574296449856365"/>
          <c:h val="0.80964423643461192"/>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B7E0-45A0-A04D-76F4C0ACEA2A}"/>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B7E0-45A0-A04D-76F4C0ACEA2A}"/>
              </c:ext>
            </c:extLst>
          </c:dPt>
          <c:dPt>
            <c:idx val="2"/>
            <c:invertIfNegative val="0"/>
            <c:bubble3D val="0"/>
            <c:spPr>
              <a:solidFill>
                <a:srgbClr val="92D050">
                  <a:alpha val="69804"/>
                </a:srgbClr>
              </a:solidFill>
            </c:spPr>
            <c:extLst>
              <c:ext xmlns:c16="http://schemas.microsoft.com/office/drawing/2014/chart" uri="{C3380CC4-5D6E-409C-BE32-E72D297353CC}">
                <c16:uniqueId val="{00000005-B7E0-45A0-A04D-76F4C0ACEA2A}"/>
              </c:ext>
            </c:extLst>
          </c:dPt>
          <c:dPt>
            <c:idx val="3"/>
            <c:invertIfNegative val="0"/>
            <c:bubble3D val="0"/>
            <c:spPr>
              <a:solidFill>
                <a:srgbClr val="FF0000">
                  <a:alpha val="69804"/>
                </a:srgbClr>
              </a:solidFill>
            </c:spPr>
            <c:extLst>
              <c:ext xmlns:c16="http://schemas.microsoft.com/office/drawing/2014/chart" uri="{C3380CC4-5D6E-409C-BE32-E72D297353CC}">
                <c16:uniqueId val="{00000007-B7E0-45A0-A04D-76F4C0ACEA2A}"/>
              </c:ext>
            </c:extLst>
          </c:dPt>
          <c:dPt>
            <c:idx val="5"/>
            <c:invertIfNegative val="0"/>
            <c:bubble3D val="0"/>
            <c:spPr>
              <a:noFill/>
              <a:effectLst/>
            </c:spPr>
            <c:extLst>
              <c:ext xmlns:c16="http://schemas.microsoft.com/office/drawing/2014/chart" uri="{C3380CC4-5D6E-409C-BE32-E72D297353CC}">
                <c16:uniqueId val="{00000009-15C0-4C8C-B25C-E71305EFF921}"/>
              </c:ext>
            </c:extLst>
          </c:dPt>
          <c:dLbls>
            <c:dLbl>
              <c:idx val="0"/>
              <c:layout>
                <c:manualLayout>
                  <c:x val="-1.1676901936013969E-2"/>
                  <c:y val="4.4111818945644166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E0-45A0-A04D-76F4C0ACEA2A}"/>
                </c:ext>
              </c:extLst>
            </c:dLbl>
            <c:dLbl>
              <c:idx val="1"/>
              <c:layout>
                <c:manualLayout>
                  <c:x val="-3.1370575329634867E-3"/>
                  <c:y val="4.4111818945644166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E0-45A0-A04D-76F4C0ACEA2A}"/>
                </c:ext>
              </c:extLst>
            </c:dLbl>
            <c:dLbl>
              <c:idx val="2"/>
              <c:layout>
                <c:manualLayout>
                  <c:x val="8.9962105964365713E-3"/>
                  <c:y val="7.6657310561446205E-4"/>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E0-45A0-A04D-76F4C0ACEA2A}"/>
                </c:ext>
              </c:extLst>
            </c:dLbl>
            <c:dLbl>
              <c:idx val="3"/>
              <c:layout>
                <c:manualLayout>
                  <c:x val="2.3378186340021229E-2"/>
                  <c:y val="2.2191370964072484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E0-45A0-A04D-76F4C0ACEA2A}"/>
                </c:ext>
              </c:extLst>
            </c:dLbl>
            <c:dLbl>
              <c:idx val="4"/>
              <c:layout>
                <c:manualLayout>
                  <c:x val="5.2583322483901823E-2"/>
                  <c:y val="4.4111818945644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5C0-4C8C-B25C-E71305EFF921}"/>
                </c:ext>
              </c:extLst>
            </c:dLbl>
            <c:dLbl>
              <c:idx val="5"/>
              <c:delete val="1"/>
              <c:extLst>
                <c:ext xmlns:c15="http://schemas.microsoft.com/office/drawing/2012/chart" uri="{CE6537A1-D6FC-4f65-9D91-7224C49458BB}"/>
                <c:ext xmlns:c16="http://schemas.microsoft.com/office/drawing/2014/chart" uri="{C3380CC4-5D6E-409C-BE32-E72D297353CC}">
                  <c16:uniqueId val="{00000009-15C0-4C8C-B25C-E71305EFF921}"/>
                </c:ext>
              </c:extLst>
            </c:dLbl>
            <c:numFmt formatCode="0.00%" sourceLinked="0"/>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0.98274329165521956</c:v>
                </c:pt>
                <c:pt idx="1">
                  <c:v>0.98809483486216432</c:v>
                </c:pt>
                <c:pt idx="2">
                  <c:v>0.99239016963567706</c:v>
                </c:pt>
                <c:pt idx="3">
                  <c:v>0.96415126906425708</c:v>
                </c:pt>
                <c:pt idx="4">
                  <c:v>0.98626340996168582</c:v>
                </c:pt>
                <c:pt idx="5" formatCode="0%">
                  <c:v>1</c:v>
                </c:pt>
              </c:numCache>
            </c:numRef>
          </c:val>
          <c:extLst>
            <c:ext xmlns:c16="http://schemas.microsoft.com/office/drawing/2014/chart" uri="{C3380CC4-5D6E-409C-BE32-E72D297353CC}">
              <c16:uniqueId val="{00000008-B7E0-45A0-A04D-76F4C0ACEA2A}"/>
            </c:ext>
          </c:extLst>
        </c:ser>
        <c:dLbls>
          <c:showLegendKey val="0"/>
          <c:showVal val="1"/>
          <c:showCatName val="0"/>
          <c:showSerName val="0"/>
          <c:showPercent val="0"/>
          <c:showBubbleSize val="0"/>
        </c:dLbls>
        <c:gapWidth val="53"/>
        <c:axId val="-1832482032"/>
        <c:axId val="-1832478768"/>
      </c:barChart>
      <c:catAx>
        <c:axId val="-1832482032"/>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2478768"/>
        <c:crosses val="autoZero"/>
        <c:auto val="1"/>
        <c:lblAlgn val="ctr"/>
        <c:lblOffset val="100"/>
        <c:noMultiLvlLbl val="0"/>
      </c:catAx>
      <c:valAx>
        <c:axId val="-1832478768"/>
        <c:scaling>
          <c:orientation val="minMax"/>
          <c:max val="1.0049999999999999"/>
          <c:min val="0"/>
        </c:scaling>
        <c:delete val="1"/>
        <c:axPos val="l"/>
        <c:numFmt formatCode="0.00%" sourceLinked="1"/>
        <c:majorTickMark val="out"/>
        <c:minorTickMark val="none"/>
        <c:tickLblPos val="nextTo"/>
        <c:crossAx val="-1832482032"/>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3.2804507658108231E-2"/>
          <c:w val="0.93574296449856365"/>
          <c:h val="0.80964423643461192"/>
        </c:manualLayout>
      </c:layout>
      <c:barChart>
        <c:barDir val="col"/>
        <c:grouping val="clustered"/>
        <c:varyColors val="0"/>
        <c:ser>
          <c:idx val="0"/>
          <c:order val="0"/>
          <c:tx>
            <c:strRef>
              <c:f>Sheet1!$C$1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BEA3-40AF-8B0B-4904C9A4CDBE}"/>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BEA3-40AF-8B0B-4904C9A4CDBE}"/>
              </c:ext>
            </c:extLst>
          </c:dPt>
          <c:dPt>
            <c:idx val="2"/>
            <c:invertIfNegative val="0"/>
            <c:bubble3D val="0"/>
            <c:spPr>
              <a:solidFill>
                <a:srgbClr val="92D050">
                  <a:alpha val="69804"/>
                </a:srgbClr>
              </a:solidFill>
            </c:spPr>
            <c:extLst>
              <c:ext xmlns:c16="http://schemas.microsoft.com/office/drawing/2014/chart" uri="{C3380CC4-5D6E-409C-BE32-E72D297353CC}">
                <c16:uniqueId val="{00000005-BEA3-40AF-8B0B-4904C9A4CDBE}"/>
              </c:ext>
            </c:extLst>
          </c:dPt>
          <c:dPt>
            <c:idx val="3"/>
            <c:invertIfNegative val="0"/>
            <c:bubble3D val="0"/>
            <c:spPr>
              <a:solidFill>
                <a:srgbClr val="FF0000">
                  <a:alpha val="69804"/>
                </a:srgbClr>
              </a:solidFill>
            </c:spPr>
            <c:extLst>
              <c:ext xmlns:c16="http://schemas.microsoft.com/office/drawing/2014/chart" uri="{C3380CC4-5D6E-409C-BE32-E72D297353CC}">
                <c16:uniqueId val="{00000007-BEA3-40AF-8B0B-4904C9A4CDBE}"/>
              </c:ext>
            </c:extLst>
          </c:dPt>
          <c:dPt>
            <c:idx val="5"/>
            <c:invertIfNegative val="0"/>
            <c:bubble3D val="0"/>
            <c:spPr>
              <a:noFill/>
              <a:effectLst/>
            </c:spPr>
            <c:extLst>
              <c:ext xmlns:c16="http://schemas.microsoft.com/office/drawing/2014/chart" uri="{C3380CC4-5D6E-409C-BE32-E72D297353CC}">
                <c16:uniqueId val="{00000009-BEA3-40AF-8B0B-4904C9A4CDBE}"/>
              </c:ext>
            </c:extLst>
          </c:dPt>
          <c:dLbls>
            <c:dLbl>
              <c:idx val="0"/>
              <c:layout>
                <c:manualLayout>
                  <c:x val="-1.1676901936013969E-2"/>
                  <c:y val="0"/>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A3-40AF-8B0B-4904C9A4CDBE}"/>
                </c:ext>
              </c:extLst>
            </c:dLbl>
            <c:dLbl>
              <c:idx val="1"/>
              <c:layout>
                <c:manualLayout>
                  <c:x val="2.7055338541367427E-3"/>
                  <c:y val="4.4111818945644166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A3-40AF-8B0B-4904C9A4CDBE}"/>
                </c:ext>
              </c:extLst>
            </c:dLbl>
            <c:dLbl>
              <c:idx val="2"/>
              <c:layout>
                <c:manualLayout>
                  <c:x val="8.9962105964365713E-3"/>
                  <c:y val="7.6657310561446205E-4"/>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A3-40AF-8B0B-4904C9A4CDBE}"/>
                </c:ext>
              </c:extLst>
            </c:dLbl>
            <c:dLbl>
              <c:idx val="3"/>
              <c:layout>
                <c:manualLayout>
                  <c:x val="2.3378186340021229E-2"/>
                  <c:y val="2.2191370964072484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A3-40AF-8B0B-4904C9A4CDBE}"/>
                </c:ext>
              </c:extLst>
            </c:dLbl>
            <c:dLbl>
              <c:idx val="4"/>
              <c:layout>
                <c:manualLayout>
                  <c:x val="4.0898139709701416E-2"/>
                  <c:y val="4.4111818945644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EA3-40AF-8B0B-4904C9A4CDBE}"/>
                </c:ext>
              </c:extLst>
            </c:dLbl>
            <c:dLbl>
              <c:idx val="5"/>
              <c:delete val="1"/>
              <c:extLst>
                <c:ext xmlns:c15="http://schemas.microsoft.com/office/drawing/2012/chart" uri="{CE6537A1-D6FC-4f65-9D91-7224C49458BB}"/>
                <c:ext xmlns:c16="http://schemas.microsoft.com/office/drawing/2014/chart" uri="{C3380CC4-5D6E-409C-BE32-E72D297353CC}">
                  <c16:uniqueId val="{00000009-BEA3-40AF-8B0B-4904C9A4CDBE}"/>
                </c:ext>
              </c:extLst>
            </c:dLbl>
            <c:numFmt formatCode="0.00%" sourceLinked="0"/>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0.99320215569756665</c:v>
                </c:pt>
                <c:pt idx="1">
                  <c:v>0.99390172149389366</c:v>
                </c:pt>
                <c:pt idx="2">
                  <c:v>0.99122871752932162</c:v>
                </c:pt>
                <c:pt idx="3">
                  <c:v>0.98109499074638118</c:v>
                </c:pt>
                <c:pt idx="4">
                  <c:v>0.99688051679242939</c:v>
                </c:pt>
                <c:pt idx="5" formatCode="0%">
                  <c:v>1</c:v>
                </c:pt>
              </c:numCache>
            </c:numRef>
          </c:val>
          <c:extLst>
            <c:ext xmlns:c16="http://schemas.microsoft.com/office/drawing/2014/chart" uri="{C3380CC4-5D6E-409C-BE32-E72D297353CC}">
              <c16:uniqueId val="{0000000B-BEA3-40AF-8B0B-4904C9A4CDBE}"/>
            </c:ext>
          </c:extLst>
        </c:ser>
        <c:dLbls>
          <c:showLegendKey val="0"/>
          <c:showVal val="1"/>
          <c:showCatName val="0"/>
          <c:showSerName val="0"/>
          <c:showPercent val="0"/>
          <c:showBubbleSize val="0"/>
        </c:dLbls>
        <c:gapWidth val="53"/>
        <c:axId val="-1832483664"/>
        <c:axId val="-1832479856"/>
      </c:barChart>
      <c:catAx>
        <c:axId val="-1832483664"/>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2479856"/>
        <c:crosses val="autoZero"/>
        <c:auto val="1"/>
        <c:lblAlgn val="ctr"/>
        <c:lblOffset val="100"/>
        <c:noMultiLvlLbl val="0"/>
      </c:catAx>
      <c:valAx>
        <c:axId val="-1832479856"/>
        <c:scaling>
          <c:orientation val="minMax"/>
          <c:max val="1.0049999999999999"/>
          <c:min val="0"/>
        </c:scaling>
        <c:delete val="1"/>
        <c:axPos val="l"/>
        <c:numFmt formatCode="0.00%" sourceLinked="1"/>
        <c:majorTickMark val="out"/>
        <c:minorTickMark val="none"/>
        <c:tickLblPos val="nextTo"/>
        <c:crossAx val="-1832483664"/>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3.2804507658108231E-2"/>
          <c:w val="0.93574296449856365"/>
          <c:h val="0.80964423643461192"/>
        </c:manualLayout>
      </c:layout>
      <c:barChart>
        <c:barDir val="col"/>
        <c:grouping val="clustered"/>
        <c:varyColors val="0"/>
        <c:ser>
          <c:idx val="0"/>
          <c:order val="0"/>
          <c:tx>
            <c:strRef>
              <c:f>Sheet1!$C$1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3DA9-4398-BFCC-B37FA88AFEF8}"/>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3DA9-4398-BFCC-B37FA88AFEF8}"/>
              </c:ext>
            </c:extLst>
          </c:dPt>
          <c:dPt>
            <c:idx val="2"/>
            <c:invertIfNegative val="0"/>
            <c:bubble3D val="0"/>
            <c:spPr>
              <a:solidFill>
                <a:srgbClr val="92D050">
                  <a:alpha val="69804"/>
                </a:srgbClr>
              </a:solidFill>
            </c:spPr>
            <c:extLst>
              <c:ext xmlns:c16="http://schemas.microsoft.com/office/drawing/2014/chart" uri="{C3380CC4-5D6E-409C-BE32-E72D297353CC}">
                <c16:uniqueId val="{00000005-3DA9-4398-BFCC-B37FA88AFEF8}"/>
              </c:ext>
            </c:extLst>
          </c:dPt>
          <c:dPt>
            <c:idx val="3"/>
            <c:invertIfNegative val="0"/>
            <c:bubble3D val="0"/>
            <c:spPr>
              <a:solidFill>
                <a:srgbClr val="FF0000">
                  <a:alpha val="69804"/>
                </a:srgbClr>
              </a:solidFill>
            </c:spPr>
            <c:extLst>
              <c:ext xmlns:c16="http://schemas.microsoft.com/office/drawing/2014/chart" uri="{C3380CC4-5D6E-409C-BE32-E72D297353CC}">
                <c16:uniqueId val="{00000007-3DA9-4398-BFCC-B37FA88AFEF8}"/>
              </c:ext>
            </c:extLst>
          </c:dPt>
          <c:dPt>
            <c:idx val="5"/>
            <c:invertIfNegative val="0"/>
            <c:bubble3D val="0"/>
            <c:spPr>
              <a:noFill/>
              <a:effectLst/>
            </c:spPr>
            <c:extLst>
              <c:ext xmlns:c16="http://schemas.microsoft.com/office/drawing/2014/chart" uri="{C3380CC4-5D6E-409C-BE32-E72D297353CC}">
                <c16:uniqueId val="{00000009-3DA9-4398-BFCC-B37FA88AFEF8}"/>
              </c:ext>
            </c:extLst>
          </c:dPt>
          <c:dLbls>
            <c:dLbl>
              <c:idx val="0"/>
              <c:layout>
                <c:manualLayout>
                  <c:x val="-1.7519493323114158E-2"/>
                  <c:y val="0"/>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A9-4398-BFCC-B37FA88AFEF8}"/>
                </c:ext>
              </c:extLst>
            </c:dLbl>
            <c:dLbl>
              <c:idx val="1"/>
              <c:layout>
                <c:manualLayout>
                  <c:x val="-8.9796489200636882E-3"/>
                  <c:y val="0"/>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A9-4398-BFCC-B37FA88AFEF8}"/>
                </c:ext>
              </c:extLst>
            </c:dLbl>
            <c:dLbl>
              <c:idx val="2"/>
              <c:layout>
                <c:manualLayout>
                  <c:x val="8.9962105964365713E-3"/>
                  <c:y val="7.6657310561446205E-4"/>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A9-4398-BFCC-B37FA88AFEF8}"/>
                </c:ext>
              </c:extLst>
            </c:dLbl>
            <c:dLbl>
              <c:idx val="3"/>
              <c:layout>
                <c:manualLayout>
                  <c:x val="2.3378186340021229E-2"/>
                  <c:y val="2.2191370964072484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A9-4398-BFCC-B37FA88AFEF8}"/>
                </c:ext>
              </c:extLst>
            </c:dLbl>
            <c:dLbl>
              <c:idx val="4"/>
              <c:layout>
                <c:manualLayout>
                  <c:x val="4.08981397097014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A9-4398-BFCC-B37FA88AFEF8}"/>
                </c:ext>
              </c:extLst>
            </c:dLbl>
            <c:dLbl>
              <c:idx val="5"/>
              <c:delete val="1"/>
              <c:extLst>
                <c:ext xmlns:c15="http://schemas.microsoft.com/office/drawing/2012/chart" uri="{CE6537A1-D6FC-4f65-9D91-7224C49458BB}"/>
                <c:ext xmlns:c16="http://schemas.microsoft.com/office/drawing/2014/chart" uri="{C3380CC4-5D6E-409C-BE32-E72D297353CC}">
                  <c16:uniqueId val="{00000009-3DA9-4398-BFCC-B37FA88AFEF8}"/>
                </c:ext>
              </c:extLst>
            </c:dLbl>
            <c:numFmt formatCode="0.00%" sourceLinked="0"/>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0.99542262828189387</c:v>
                </c:pt>
                <c:pt idx="1">
                  <c:v>0.99500436441974449</c:v>
                </c:pt>
                <c:pt idx="2">
                  <c:v>0.98532343279704981</c:v>
                </c:pt>
                <c:pt idx="3">
                  <c:v>0.9561596314464873</c:v>
                </c:pt>
                <c:pt idx="4">
                  <c:v>0.99884842124644446</c:v>
                </c:pt>
                <c:pt idx="5" formatCode="0%">
                  <c:v>1</c:v>
                </c:pt>
              </c:numCache>
            </c:numRef>
          </c:val>
          <c:extLst>
            <c:ext xmlns:c16="http://schemas.microsoft.com/office/drawing/2014/chart" uri="{C3380CC4-5D6E-409C-BE32-E72D297353CC}">
              <c16:uniqueId val="{0000000B-3DA9-4398-BFCC-B37FA88AFEF8}"/>
            </c:ext>
          </c:extLst>
        </c:ser>
        <c:dLbls>
          <c:showLegendKey val="0"/>
          <c:showVal val="1"/>
          <c:showCatName val="0"/>
          <c:showSerName val="0"/>
          <c:showPercent val="0"/>
          <c:showBubbleSize val="0"/>
        </c:dLbls>
        <c:gapWidth val="53"/>
        <c:axId val="-1832484208"/>
        <c:axId val="-1832479312"/>
      </c:barChart>
      <c:catAx>
        <c:axId val="-1832484208"/>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2479312"/>
        <c:crosses val="autoZero"/>
        <c:auto val="1"/>
        <c:lblAlgn val="ctr"/>
        <c:lblOffset val="100"/>
        <c:noMultiLvlLbl val="0"/>
      </c:catAx>
      <c:valAx>
        <c:axId val="-1832479312"/>
        <c:scaling>
          <c:orientation val="minMax"/>
          <c:max val="1.0049999999999999"/>
          <c:min val="0"/>
        </c:scaling>
        <c:delete val="1"/>
        <c:axPos val="l"/>
        <c:numFmt formatCode="0.00%" sourceLinked="1"/>
        <c:majorTickMark val="out"/>
        <c:minorTickMark val="none"/>
        <c:tickLblPos val="nextTo"/>
        <c:crossAx val="-1832484208"/>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0070C0"/>
              </a:solidFill>
              <a:ln>
                <a:noFill/>
              </a:ln>
              <a:effectLst/>
              <a:sp3d/>
            </c:spPr>
            <c:extLst>
              <c:ext xmlns:c16="http://schemas.microsoft.com/office/drawing/2014/chart" uri="{C3380CC4-5D6E-409C-BE32-E72D297353CC}">
                <c16:uniqueId val="{00000001-7B96-41BA-9464-B4C5521459DA}"/>
              </c:ext>
            </c:extLst>
          </c:dPt>
          <c:dPt>
            <c:idx val="1"/>
            <c:invertIfNegative val="0"/>
            <c:bubble3D val="0"/>
            <c:spPr>
              <a:solidFill>
                <a:srgbClr val="FF9900"/>
              </a:solidFill>
              <a:ln>
                <a:noFill/>
              </a:ln>
              <a:effectLst/>
              <a:sp3d/>
            </c:spPr>
            <c:extLst>
              <c:ext xmlns:c16="http://schemas.microsoft.com/office/drawing/2014/chart" uri="{C3380CC4-5D6E-409C-BE32-E72D297353CC}">
                <c16:uniqueId val="{00000003-7B96-41BA-9464-B4C5521459DA}"/>
              </c:ext>
            </c:extLst>
          </c:dPt>
          <c:dPt>
            <c:idx val="2"/>
            <c:invertIfNegative val="0"/>
            <c:bubble3D val="0"/>
            <c:spPr>
              <a:solidFill>
                <a:schemeClr val="bg1">
                  <a:lumMod val="65000"/>
                </a:schemeClr>
              </a:solidFill>
              <a:ln>
                <a:noFill/>
              </a:ln>
              <a:effectLst/>
              <a:sp3d/>
            </c:spPr>
            <c:extLst>
              <c:ext xmlns:c16="http://schemas.microsoft.com/office/drawing/2014/chart" uri="{C3380CC4-5D6E-409C-BE32-E72D297353CC}">
                <c16:uniqueId val="{00000005-7B96-41BA-9464-B4C5521459DA}"/>
              </c:ext>
            </c:extLst>
          </c:dPt>
          <c:dPt>
            <c:idx val="3"/>
            <c:invertIfNegative val="0"/>
            <c:bubble3D val="0"/>
            <c:spPr>
              <a:solidFill>
                <a:srgbClr val="66FF33"/>
              </a:solidFill>
              <a:ln>
                <a:noFill/>
              </a:ln>
              <a:effectLst/>
              <a:sp3d/>
            </c:spPr>
            <c:extLst>
              <c:ext xmlns:c16="http://schemas.microsoft.com/office/drawing/2014/chart" uri="{C3380CC4-5D6E-409C-BE32-E72D297353CC}">
                <c16:uniqueId val="{00000007-7B96-41BA-9464-B4C5521459DA}"/>
              </c:ext>
            </c:extLst>
          </c:dPt>
          <c:dPt>
            <c:idx val="4"/>
            <c:invertIfNegative val="0"/>
            <c:bubble3D val="0"/>
            <c:spPr>
              <a:solidFill>
                <a:srgbClr val="FF0000"/>
              </a:solidFill>
              <a:ln>
                <a:noFill/>
              </a:ln>
              <a:effectLst/>
              <a:sp3d/>
            </c:spPr>
            <c:extLst>
              <c:ext xmlns:c16="http://schemas.microsoft.com/office/drawing/2014/chart" uri="{C3380CC4-5D6E-409C-BE32-E72D297353CC}">
                <c16:uniqueId val="{00000009-7B96-41BA-9464-B4C5521459DA}"/>
              </c:ext>
            </c:extLst>
          </c:dPt>
          <c:cat>
            <c:strRef>
              <c:f>Valeurs!$B$65:$F$65</c:f>
              <c:strCache>
                <c:ptCount val="5"/>
                <c:pt idx="0">
                  <c:v>Topnet</c:v>
                </c:pt>
                <c:pt idx="1">
                  <c:v>Orange</c:v>
                </c:pt>
                <c:pt idx="2">
                  <c:v>Globalnet</c:v>
                </c:pt>
                <c:pt idx="3">
                  <c:v>Hexabyte</c:v>
                </c:pt>
                <c:pt idx="4">
                  <c:v>Ooredoo</c:v>
                </c:pt>
              </c:strCache>
            </c:strRef>
          </c:cat>
          <c:val>
            <c:numRef>
              <c:f>Valeurs!$B$66:$F$66</c:f>
              <c:numCache>
                <c:formatCode>General</c:formatCode>
                <c:ptCount val="5"/>
                <c:pt idx="0">
                  <c:v>5</c:v>
                </c:pt>
                <c:pt idx="1">
                  <c:v>4</c:v>
                </c:pt>
                <c:pt idx="2">
                  <c:v>3</c:v>
                </c:pt>
                <c:pt idx="3">
                  <c:v>3</c:v>
                </c:pt>
                <c:pt idx="4">
                  <c:v>2</c:v>
                </c:pt>
              </c:numCache>
            </c:numRef>
          </c:val>
          <c:extLst>
            <c:ext xmlns:c16="http://schemas.microsoft.com/office/drawing/2014/chart" uri="{C3380CC4-5D6E-409C-BE32-E72D297353CC}">
              <c16:uniqueId val="{0000000A-7B96-41BA-9464-B4C5521459DA}"/>
            </c:ext>
          </c:extLst>
        </c:ser>
        <c:dLbls>
          <c:showLegendKey val="0"/>
          <c:showVal val="0"/>
          <c:showCatName val="0"/>
          <c:showSerName val="0"/>
          <c:showPercent val="0"/>
          <c:showBubbleSize val="0"/>
        </c:dLbls>
        <c:gapWidth val="150"/>
        <c:shape val="box"/>
        <c:axId val="2058635488"/>
        <c:axId val="2036007216"/>
        <c:axId val="0"/>
      </c:bar3DChart>
      <c:catAx>
        <c:axId val="2058635488"/>
        <c:scaling>
          <c:orientation val="minMax"/>
        </c:scaling>
        <c:delete val="1"/>
        <c:axPos val="b"/>
        <c:numFmt formatCode="General" sourceLinked="1"/>
        <c:majorTickMark val="none"/>
        <c:minorTickMark val="none"/>
        <c:tickLblPos val="nextTo"/>
        <c:crossAx val="2036007216"/>
        <c:crosses val="autoZero"/>
        <c:auto val="1"/>
        <c:lblAlgn val="ctr"/>
        <c:lblOffset val="100"/>
        <c:noMultiLvlLbl val="0"/>
      </c:catAx>
      <c:valAx>
        <c:axId val="2036007216"/>
        <c:scaling>
          <c:orientation val="minMax"/>
        </c:scaling>
        <c:delete val="1"/>
        <c:axPos val="l"/>
        <c:numFmt formatCode="General" sourceLinked="1"/>
        <c:majorTickMark val="none"/>
        <c:minorTickMark val="none"/>
        <c:tickLblPos val="nextTo"/>
        <c:crossAx val="205863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2588670654347453"/>
          <c:y val="2.4682167210938126E-2"/>
          <c:w val="0.93574296449856365"/>
          <c:h val="0.80964423643461192"/>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581C-4957-9997-0CC2240CF485}"/>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581C-4957-9997-0CC2240CF485}"/>
              </c:ext>
            </c:extLst>
          </c:dPt>
          <c:dPt>
            <c:idx val="2"/>
            <c:invertIfNegative val="0"/>
            <c:bubble3D val="0"/>
            <c:spPr>
              <a:solidFill>
                <a:srgbClr val="92D050">
                  <a:alpha val="69804"/>
                </a:srgbClr>
              </a:solidFill>
            </c:spPr>
            <c:extLst>
              <c:ext xmlns:c16="http://schemas.microsoft.com/office/drawing/2014/chart" uri="{C3380CC4-5D6E-409C-BE32-E72D297353CC}">
                <c16:uniqueId val="{00000005-581C-4957-9997-0CC2240CF485}"/>
              </c:ext>
            </c:extLst>
          </c:dPt>
          <c:dPt>
            <c:idx val="3"/>
            <c:invertIfNegative val="0"/>
            <c:bubble3D val="0"/>
            <c:spPr>
              <a:solidFill>
                <a:srgbClr val="FF0000">
                  <a:alpha val="69804"/>
                </a:srgbClr>
              </a:solidFill>
            </c:spPr>
            <c:extLst>
              <c:ext xmlns:c16="http://schemas.microsoft.com/office/drawing/2014/chart" uri="{C3380CC4-5D6E-409C-BE32-E72D297353CC}">
                <c16:uniqueId val="{00000007-581C-4957-9997-0CC2240CF485}"/>
              </c:ext>
            </c:extLst>
          </c:dPt>
          <c:dPt>
            <c:idx val="5"/>
            <c:invertIfNegative val="0"/>
            <c:bubble3D val="0"/>
            <c:spPr>
              <a:noFill/>
              <a:effectLst/>
            </c:spPr>
            <c:extLst>
              <c:ext xmlns:c16="http://schemas.microsoft.com/office/drawing/2014/chart" uri="{C3380CC4-5D6E-409C-BE32-E72D297353CC}">
                <c16:uniqueId val="{00000009-581C-4957-9997-0CC2240CF485}"/>
              </c:ext>
            </c:extLst>
          </c:dPt>
          <c:dLbls>
            <c:dLbl>
              <c:idx val="0"/>
              <c:layout>
                <c:manualLayout>
                  <c:x val="-6.477618905357637E-3"/>
                  <c:y val="0"/>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1C-4957-9997-0CC2240CF485}"/>
                </c:ext>
              </c:extLst>
            </c:dLbl>
            <c:dLbl>
              <c:idx val="1"/>
              <c:layout>
                <c:manualLayout>
                  <c:x val="1.0066967741654078E-2"/>
                  <c:y val="0"/>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1C-4957-9997-0CC2240CF485}"/>
                </c:ext>
              </c:extLst>
            </c:dLbl>
            <c:dLbl>
              <c:idx val="2"/>
              <c:layout>
                <c:manualLayout>
                  <c:x val="1.851916463684556E-2"/>
                  <c:y val="-5.3941075419012274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1C-4957-9997-0CC2240CF485}"/>
                </c:ext>
              </c:extLst>
            </c:dLbl>
            <c:dLbl>
              <c:idx val="3"/>
              <c:layout>
                <c:manualLayout>
                  <c:x val="1.4293066189249772E-2"/>
                  <c:y val="-6.9533717329321966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1C-4957-9997-0CC2240CF485}"/>
                </c:ext>
              </c:extLst>
            </c:dLbl>
            <c:dLbl>
              <c:idx val="4"/>
              <c:layout>
                <c:manualLayout>
                  <c:x val="2.0770685094607472E-2"/>
                  <c:y val="-3.72276953675318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95-454E-9120-6900F101CBEA}"/>
                </c:ext>
              </c:extLst>
            </c:dLbl>
            <c:dLbl>
              <c:idx val="5"/>
              <c:delete val="1"/>
              <c:extLst>
                <c:ext xmlns:c15="http://schemas.microsoft.com/office/drawing/2012/chart" uri="{CE6537A1-D6FC-4f65-9D91-7224C49458BB}"/>
                <c:ext xmlns:c16="http://schemas.microsoft.com/office/drawing/2014/chart" uri="{C3380CC4-5D6E-409C-BE32-E72D297353CC}">
                  <c16:uniqueId val="{00000009-581C-4957-9997-0CC2240CF485}"/>
                </c:ext>
              </c:extLst>
            </c:dLbl>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15.826999040418624</c:v>
                </c:pt>
                <c:pt idx="1">
                  <c:v>16.368607885126682</c:v>
                </c:pt>
                <c:pt idx="2">
                  <c:v>15.234307920815363</c:v>
                </c:pt>
                <c:pt idx="3">
                  <c:v>15.301582889049552</c:v>
                </c:pt>
                <c:pt idx="4">
                  <c:v>15.055480526074755</c:v>
                </c:pt>
                <c:pt idx="5">
                  <c:v>20</c:v>
                </c:pt>
              </c:numCache>
            </c:numRef>
          </c:val>
          <c:extLst>
            <c:ext xmlns:c16="http://schemas.microsoft.com/office/drawing/2014/chart" uri="{C3380CC4-5D6E-409C-BE32-E72D297353CC}">
              <c16:uniqueId val="{0000000A-581C-4957-9997-0CC2240CF485}"/>
            </c:ext>
          </c:extLst>
        </c:ser>
        <c:dLbls>
          <c:showLegendKey val="0"/>
          <c:showVal val="1"/>
          <c:showCatName val="0"/>
          <c:showSerName val="0"/>
          <c:showPercent val="0"/>
          <c:showBubbleSize val="0"/>
        </c:dLbls>
        <c:gapWidth val="53"/>
        <c:axId val="-1957917376"/>
        <c:axId val="-1957918464"/>
      </c:barChart>
      <c:catAx>
        <c:axId val="-1957917376"/>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957918464"/>
        <c:crosses val="autoZero"/>
        <c:auto val="1"/>
        <c:lblAlgn val="ctr"/>
        <c:lblOffset val="100"/>
        <c:noMultiLvlLbl val="0"/>
      </c:catAx>
      <c:valAx>
        <c:axId val="-1957918464"/>
        <c:scaling>
          <c:orientation val="minMax"/>
          <c:max val="20"/>
        </c:scaling>
        <c:delete val="1"/>
        <c:axPos val="l"/>
        <c:numFmt formatCode="0.00" sourceLinked="1"/>
        <c:majorTickMark val="out"/>
        <c:minorTickMark val="none"/>
        <c:tickLblPos val="nextTo"/>
        <c:crossAx val="-1957917376"/>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2A7D-4C29-AD2C-80E7549325B0}"/>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2A7D-4C29-AD2C-80E7549325B0}"/>
              </c:ext>
            </c:extLst>
          </c:dPt>
          <c:dPt>
            <c:idx val="2"/>
            <c:invertIfNegative val="0"/>
            <c:bubble3D val="0"/>
            <c:spPr>
              <a:solidFill>
                <a:srgbClr val="92D050">
                  <a:alpha val="69804"/>
                </a:srgbClr>
              </a:solidFill>
            </c:spPr>
            <c:extLst>
              <c:ext xmlns:c16="http://schemas.microsoft.com/office/drawing/2014/chart" uri="{C3380CC4-5D6E-409C-BE32-E72D297353CC}">
                <c16:uniqueId val="{00000005-2A7D-4C29-AD2C-80E7549325B0}"/>
              </c:ext>
            </c:extLst>
          </c:dPt>
          <c:dPt>
            <c:idx val="3"/>
            <c:invertIfNegative val="0"/>
            <c:bubble3D val="0"/>
            <c:spPr>
              <a:solidFill>
                <a:srgbClr val="FF0000">
                  <a:alpha val="69804"/>
                </a:srgbClr>
              </a:solidFill>
            </c:spPr>
            <c:extLst>
              <c:ext xmlns:c16="http://schemas.microsoft.com/office/drawing/2014/chart" uri="{C3380CC4-5D6E-409C-BE32-E72D297353CC}">
                <c16:uniqueId val="{00000007-2A7D-4C29-AD2C-80E7549325B0}"/>
              </c:ext>
            </c:extLst>
          </c:dPt>
          <c:dPt>
            <c:idx val="5"/>
            <c:invertIfNegative val="0"/>
            <c:bubble3D val="0"/>
            <c:spPr>
              <a:noFill/>
              <a:effectLst/>
            </c:spPr>
            <c:extLst>
              <c:ext xmlns:c16="http://schemas.microsoft.com/office/drawing/2014/chart" uri="{C3380CC4-5D6E-409C-BE32-E72D297353CC}">
                <c16:uniqueId val="{00000009-2A7D-4C29-AD2C-80E7549325B0}"/>
              </c:ext>
            </c:extLst>
          </c:dPt>
          <c:dLbls>
            <c:dLbl>
              <c:idx val="0"/>
              <c:layout>
                <c:manualLayout>
                  <c:x val="-1.9726017646046912E-2"/>
                  <c:y val="-3.6936959012013976E-17"/>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7D-4C29-AD2C-80E7549325B0}"/>
                </c:ext>
              </c:extLst>
            </c:dLbl>
            <c:dLbl>
              <c:idx val="1"/>
              <c:layout>
                <c:manualLayout>
                  <c:x val="3.5171296942922634E-3"/>
                  <c:y val="-4.0295329866454664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7D-4C29-AD2C-80E7549325B0}"/>
                </c:ext>
              </c:extLst>
            </c:dLbl>
            <c:dLbl>
              <c:idx val="2"/>
              <c:layout>
                <c:manualLayout>
                  <c:x val="1.1820295272798653E-2"/>
                  <c:y val="-1.3611889343313038E-2"/>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7D-4C29-AD2C-80E7549325B0}"/>
                </c:ext>
              </c:extLst>
            </c:dLbl>
            <c:dLbl>
              <c:idx val="3"/>
              <c:layout>
                <c:manualLayout>
                  <c:x val="1.4517192789075156E-2"/>
                  <c:y val="-1.5043959983881867E-2"/>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7823844758791879"/>
                      <c:h val="4.1081247441881116E-2"/>
                    </c:manualLayout>
                  </c15:layout>
                </c:ext>
                <c:ext xmlns:c16="http://schemas.microsoft.com/office/drawing/2014/chart" uri="{C3380CC4-5D6E-409C-BE32-E72D297353CC}">
                  <c16:uniqueId val="{00000007-2A7D-4C29-AD2C-80E7549325B0}"/>
                </c:ext>
              </c:extLst>
            </c:dLbl>
            <c:dLbl>
              <c:idx val="4"/>
              <c:layout>
                <c:manualLayout>
                  <c:x val="1.369749988270841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7D-4C29-AD2C-80E7549325B0}"/>
                </c:ext>
              </c:extLst>
            </c:dLbl>
            <c:dLbl>
              <c:idx val="5"/>
              <c:delete val="1"/>
              <c:extLst>
                <c:ext xmlns:c15="http://schemas.microsoft.com/office/drawing/2012/chart" uri="{CE6537A1-D6FC-4f65-9D91-7224C49458BB}"/>
                <c:ext xmlns:c16="http://schemas.microsoft.com/office/drawing/2014/chart" uri="{C3380CC4-5D6E-409C-BE32-E72D297353CC}">
                  <c16:uniqueId val="{00000009-2A7D-4C29-AD2C-80E7549325B0}"/>
                </c:ext>
              </c:extLst>
            </c:dLbl>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15.767185221394763</c:v>
                </c:pt>
                <c:pt idx="1">
                  <c:v>15.8629432510642</c:v>
                </c:pt>
                <c:pt idx="2">
                  <c:v>14.200352609002492</c:v>
                </c:pt>
                <c:pt idx="3">
                  <c:v>15.517415858976788</c:v>
                </c:pt>
                <c:pt idx="4">
                  <c:v>14.834167136932665</c:v>
                </c:pt>
                <c:pt idx="5">
                  <c:v>20</c:v>
                </c:pt>
              </c:numCache>
            </c:numRef>
          </c:val>
          <c:extLst>
            <c:ext xmlns:c16="http://schemas.microsoft.com/office/drawing/2014/chart" uri="{C3380CC4-5D6E-409C-BE32-E72D297353CC}">
              <c16:uniqueId val="{0000000B-2A7D-4C29-AD2C-80E7549325B0}"/>
            </c:ext>
          </c:extLst>
        </c:ser>
        <c:dLbls>
          <c:showLegendKey val="0"/>
          <c:showVal val="1"/>
          <c:showCatName val="0"/>
          <c:showSerName val="0"/>
          <c:showPercent val="0"/>
          <c:showBubbleSize val="0"/>
        </c:dLbls>
        <c:gapWidth val="53"/>
        <c:axId val="-1957916288"/>
        <c:axId val="-1957917920"/>
      </c:barChart>
      <c:catAx>
        <c:axId val="-1957916288"/>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957917920"/>
        <c:crosses val="autoZero"/>
        <c:auto val="1"/>
        <c:lblAlgn val="ctr"/>
        <c:lblOffset val="100"/>
        <c:noMultiLvlLbl val="0"/>
      </c:catAx>
      <c:valAx>
        <c:axId val="-1957917920"/>
        <c:scaling>
          <c:orientation val="minMax"/>
          <c:max val="20"/>
        </c:scaling>
        <c:delete val="1"/>
        <c:axPos val="l"/>
        <c:numFmt formatCode="0.00" sourceLinked="1"/>
        <c:majorTickMark val="out"/>
        <c:minorTickMark val="none"/>
        <c:tickLblPos val="nextTo"/>
        <c:crossAx val="-1957916288"/>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2362586842958163"/>
          <c:y val="2.1931129887395175E-2"/>
          <c:w val="0.93574296449856365"/>
          <c:h val="0.81534531305994984"/>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951C-43B8-AF9F-00FC8C921C98}"/>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951C-43B8-AF9F-00FC8C921C98}"/>
              </c:ext>
            </c:extLst>
          </c:dPt>
          <c:dPt>
            <c:idx val="2"/>
            <c:invertIfNegative val="0"/>
            <c:bubble3D val="0"/>
            <c:spPr>
              <a:solidFill>
                <a:srgbClr val="92D050">
                  <a:alpha val="69804"/>
                </a:srgbClr>
              </a:solidFill>
            </c:spPr>
            <c:extLst>
              <c:ext xmlns:c16="http://schemas.microsoft.com/office/drawing/2014/chart" uri="{C3380CC4-5D6E-409C-BE32-E72D297353CC}">
                <c16:uniqueId val="{00000005-951C-43B8-AF9F-00FC8C921C98}"/>
              </c:ext>
            </c:extLst>
          </c:dPt>
          <c:dPt>
            <c:idx val="3"/>
            <c:invertIfNegative val="0"/>
            <c:bubble3D val="0"/>
            <c:spPr>
              <a:solidFill>
                <a:srgbClr val="FF0000">
                  <a:alpha val="69804"/>
                </a:srgbClr>
              </a:solidFill>
            </c:spPr>
            <c:extLst>
              <c:ext xmlns:c16="http://schemas.microsoft.com/office/drawing/2014/chart" uri="{C3380CC4-5D6E-409C-BE32-E72D297353CC}">
                <c16:uniqueId val="{00000007-951C-43B8-AF9F-00FC8C921C98}"/>
              </c:ext>
            </c:extLst>
          </c:dPt>
          <c:dPt>
            <c:idx val="5"/>
            <c:invertIfNegative val="0"/>
            <c:bubble3D val="0"/>
            <c:spPr>
              <a:noFill/>
              <a:effectLst/>
            </c:spPr>
            <c:extLst>
              <c:ext xmlns:c16="http://schemas.microsoft.com/office/drawing/2014/chart" uri="{C3380CC4-5D6E-409C-BE32-E72D297353CC}">
                <c16:uniqueId val="{00000009-951C-43B8-AF9F-00FC8C921C98}"/>
              </c:ext>
            </c:extLst>
          </c:dPt>
          <c:dLbls>
            <c:dLbl>
              <c:idx val="0"/>
              <c:layout>
                <c:manualLayout>
                  <c:x val="7.6689821193699206E-3"/>
                  <c:y val="-4.02953298664543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1C-43B8-AF9F-00FC8C921C98}"/>
                </c:ext>
              </c:extLst>
            </c:dLbl>
            <c:dLbl>
              <c:idx val="1"/>
              <c:layout>
                <c:manualLayout>
                  <c:x val="1.0365879635646504E-2"/>
                  <c:y val="4.02953298664543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1C-43B8-AF9F-00FC8C921C98}"/>
                </c:ext>
              </c:extLst>
            </c:dLbl>
            <c:dLbl>
              <c:idx val="2"/>
              <c:layout>
                <c:manualLayout>
                  <c:x val="4.9715453314444448E-3"/>
                  <c:y val="-1.5232903833767486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1C-43B8-AF9F-00FC8C921C98}"/>
                </c:ext>
              </c:extLst>
            </c:dLbl>
            <c:dLbl>
              <c:idx val="3"/>
              <c:layout>
                <c:manualLayout>
                  <c:x val="-1.2877806976341551E-2"/>
                  <c:y val="-6.9848940105910274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7823844758791879"/>
                      <c:h val="6.5258445361753695E-2"/>
                    </c:manualLayout>
                  </c15:layout>
                </c:ext>
                <c:ext xmlns:c16="http://schemas.microsoft.com/office/drawing/2014/chart" uri="{C3380CC4-5D6E-409C-BE32-E72D297353CC}">
                  <c16:uniqueId val="{00000007-951C-43B8-AF9F-00FC8C921C98}"/>
                </c:ext>
              </c:extLst>
            </c:dLbl>
            <c:dLbl>
              <c:idx val="5"/>
              <c:delete val="1"/>
              <c:extLst>
                <c:ext xmlns:c15="http://schemas.microsoft.com/office/drawing/2012/chart" uri="{CE6537A1-D6FC-4f65-9D91-7224C49458BB}"/>
                <c:ext xmlns:c16="http://schemas.microsoft.com/office/drawing/2014/chart" uri="{C3380CC4-5D6E-409C-BE32-E72D297353CC}">
                  <c16:uniqueId val="{00000009-951C-43B8-AF9F-00FC8C921C98}"/>
                </c:ext>
              </c:extLst>
            </c:dLbl>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15.718883222829588</c:v>
                </c:pt>
                <c:pt idx="1">
                  <c:v>16.417500326335414</c:v>
                </c:pt>
                <c:pt idx="2">
                  <c:v>15.059641931930326</c:v>
                </c:pt>
                <c:pt idx="3">
                  <c:v>15.475556529030612</c:v>
                </c:pt>
                <c:pt idx="4">
                  <c:v>15.160639760255256</c:v>
                </c:pt>
                <c:pt idx="5">
                  <c:v>20</c:v>
                </c:pt>
              </c:numCache>
            </c:numRef>
          </c:val>
          <c:extLst>
            <c:ext xmlns:c16="http://schemas.microsoft.com/office/drawing/2014/chart" uri="{C3380CC4-5D6E-409C-BE32-E72D297353CC}">
              <c16:uniqueId val="{0000000A-951C-43B8-AF9F-00FC8C921C98}"/>
            </c:ext>
          </c:extLst>
        </c:ser>
        <c:dLbls>
          <c:showLegendKey val="0"/>
          <c:showVal val="1"/>
          <c:showCatName val="0"/>
          <c:showSerName val="0"/>
          <c:showPercent val="0"/>
          <c:showBubbleSize val="0"/>
        </c:dLbls>
        <c:gapWidth val="53"/>
        <c:axId val="-1957915744"/>
        <c:axId val="-1957920096"/>
      </c:barChart>
      <c:catAx>
        <c:axId val="-1957915744"/>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957920096"/>
        <c:crosses val="autoZero"/>
        <c:auto val="1"/>
        <c:lblAlgn val="ctr"/>
        <c:lblOffset val="100"/>
        <c:noMultiLvlLbl val="0"/>
      </c:catAx>
      <c:valAx>
        <c:axId val="-1957920096"/>
        <c:scaling>
          <c:orientation val="minMax"/>
          <c:max val="20"/>
          <c:min val="0"/>
        </c:scaling>
        <c:delete val="1"/>
        <c:axPos val="l"/>
        <c:numFmt formatCode="0.00" sourceLinked="1"/>
        <c:majorTickMark val="out"/>
        <c:minorTickMark val="none"/>
        <c:tickLblPos val="nextTo"/>
        <c:crossAx val="-1957915744"/>
        <c:crosses val="autoZero"/>
        <c:crossBetween val="between"/>
      </c:valAx>
      <c:spPr>
        <a:noFill/>
        <a:ln w="25400">
          <a:noFill/>
        </a:ln>
      </c:spPr>
    </c:plotArea>
    <c:plotVisOnly val="1"/>
    <c:dispBlanksAs val="zero"/>
    <c:showDLblsOverMax val="0"/>
  </c:chart>
  <c:txPr>
    <a:bodyPr/>
    <a:lstStyle/>
    <a:p>
      <a:pPr>
        <a:defRPr sz="1798"/>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9.1559244304375967E-2"/>
          <c:w val="0.93574296449856365"/>
          <c:h val="0.74726838390437456"/>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384C-4FFF-9670-F6F295154567}"/>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384C-4FFF-9670-F6F295154567}"/>
              </c:ext>
            </c:extLst>
          </c:dPt>
          <c:dPt>
            <c:idx val="2"/>
            <c:invertIfNegative val="0"/>
            <c:bubble3D val="0"/>
            <c:spPr>
              <a:solidFill>
                <a:srgbClr val="92D050">
                  <a:alpha val="69804"/>
                </a:srgbClr>
              </a:solidFill>
            </c:spPr>
            <c:extLst>
              <c:ext xmlns:c16="http://schemas.microsoft.com/office/drawing/2014/chart" uri="{C3380CC4-5D6E-409C-BE32-E72D297353CC}">
                <c16:uniqueId val="{00000005-384C-4FFF-9670-F6F295154567}"/>
              </c:ext>
            </c:extLst>
          </c:dPt>
          <c:dPt>
            <c:idx val="3"/>
            <c:invertIfNegative val="0"/>
            <c:bubble3D val="0"/>
            <c:spPr>
              <a:solidFill>
                <a:srgbClr val="FF0000">
                  <a:alpha val="69804"/>
                </a:srgbClr>
              </a:solidFill>
            </c:spPr>
            <c:extLst>
              <c:ext xmlns:c16="http://schemas.microsoft.com/office/drawing/2014/chart" uri="{C3380CC4-5D6E-409C-BE32-E72D297353CC}">
                <c16:uniqueId val="{00000007-384C-4FFF-9670-F6F295154567}"/>
              </c:ext>
            </c:extLst>
          </c:dPt>
          <c:dPt>
            <c:idx val="5"/>
            <c:invertIfNegative val="0"/>
            <c:bubble3D val="0"/>
            <c:spPr>
              <a:noFill/>
              <a:effectLst/>
            </c:spPr>
            <c:extLst>
              <c:ext xmlns:c16="http://schemas.microsoft.com/office/drawing/2014/chart" uri="{C3380CC4-5D6E-409C-BE32-E72D297353CC}">
                <c16:uniqueId val="{00000009-384C-4FFF-9670-F6F295154567}"/>
              </c:ext>
            </c:extLst>
          </c:dPt>
          <c:dLbls>
            <c:dLbl>
              <c:idx val="0"/>
              <c:layout>
                <c:manualLayout>
                  <c:x val="-1.5561783970761732E-3"/>
                  <c:y val="2.4131475881064793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1388640366896647"/>
                      <c:h val="8.8755568290556655E-2"/>
                    </c:manualLayout>
                  </c15:layout>
                </c:ext>
                <c:ext xmlns:c16="http://schemas.microsoft.com/office/drawing/2014/chart" uri="{C3380CC4-5D6E-409C-BE32-E72D297353CC}">
                  <c16:uniqueId val="{00000001-384C-4FFF-9670-F6F295154567}"/>
                </c:ext>
              </c:extLst>
            </c:dLbl>
            <c:dLbl>
              <c:idx val="1"/>
              <c:layout>
                <c:manualLayout>
                  <c:x val="-2.2299962135300957E-3"/>
                  <c:y val="2.6479286561165757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3803162330872335"/>
                      <c:h val="0.1032344538191956"/>
                    </c:manualLayout>
                  </c15:layout>
                </c:ext>
                <c:ext xmlns:c16="http://schemas.microsoft.com/office/drawing/2014/chart" uri="{C3380CC4-5D6E-409C-BE32-E72D297353CC}">
                  <c16:uniqueId val="{00000003-384C-4FFF-9670-F6F295154567}"/>
                </c:ext>
              </c:extLst>
            </c:dLbl>
            <c:dLbl>
              <c:idx val="2"/>
              <c:layout>
                <c:manualLayout>
                  <c:x val="2.2004528126546283E-2"/>
                  <c:y val="1.3275021286477281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3803162330872335"/>
                      <c:h val="0.1032344538191956"/>
                    </c:manualLayout>
                  </c15:layout>
                </c:ext>
                <c:ext xmlns:c16="http://schemas.microsoft.com/office/drawing/2014/chart" uri="{C3380CC4-5D6E-409C-BE32-E72D297353CC}">
                  <c16:uniqueId val="{00000005-384C-4FFF-9670-F6F295154567}"/>
                </c:ext>
              </c:extLst>
            </c:dLbl>
            <c:dLbl>
              <c:idx val="3"/>
              <c:layout>
                <c:manualLayout>
                  <c:x val="-1.5567529289294119E-3"/>
                  <c:y val="4.0952727141290036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1388637155803411"/>
                      <c:h val="0.1032344538191956"/>
                    </c:manualLayout>
                  </c15:layout>
                </c:ext>
                <c:ext xmlns:c16="http://schemas.microsoft.com/office/drawing/2014/chart" uri="{C3380CC4-5D6E-409C-BE32-E72D297353CC}">
                  <c16:uniqueId val="{00000007-384C-4FFF-9670-F6F295154567}"/>
                </c:ext>
              </c:extLst>
            </c:dLbl>
            <c:dLbl>
              <c:idx val="4"/>
              <c:layout>
                <c:manualLayout>
                  <c:x val="1.8066711121387076E-4"/>
                  <c:y val="1.9305180704851908E-2"/>
                </c:manualLayout>
              </c:layout>
              <c:showLegendKey val="0"/>
              <c:showVal val="1"/>
              <c:showCatName val="0"/>
              <c:showSerName val="0"/>
              <c:showPercent val="0"/>
              <c:showBubbleSize val="0"/>
              <c:extLst>
                <c:ext xmlns:c15="http://schemas.microsoft.com/office/drawing/2012/chart" uri="{CE6537A1-D6FC-4f65-9D91-7224C49458BB}">
                  <c15:layout>
                    <c:manualLayout>
                      <c:w val="0.18486960930320986"/>
                      <c:h val="0.1032344538191956"/>
                    </c:manualLayout>
                  </c15:layout>
                </c:ext>
                <c:ext xmlns:c16="http://schemas.microsoft.com/office/drawing/2014/chart" uri="{C3380CC4-5D6E-409C-BE32-E72D297353CC}">
                  <c16:uniqueId val="{0000000A-384C-4FFF-9670-F6F295154567}"/>
                </c:ext>
              </c:extLst>
            </c:dLbl>
            <c:dLbl>
              <c:idx val="5"/>
              <c:delete val="1"/>
              <c:extLst>
                <c:ext xmlns:c15="http://schemas.microsoft.com/office/drawing/2012/chart" uri="{CE6537A1-D6FC-4f65-9D91-7224C49458BB}"/>
                <c:ext xmlns:c16="http://schemas.microsoft.com/office/drawing/2014/chart" uri="{C3380CC4-5D6E-409C-BE32-E72D297353CC}">
                  <c16:uniqueId val="{00000009-384C-4FFF-9670-F6F295154567}"/>
                </c:ext>
              </c:extLst>
            </c:dLbl>
            <c:numFmt formatCode="0.00" sourceLinked="0"/>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0.83504579705888737</c:v>
                </c:pt>
                <c:pt idx="1">
                  <c:v>0.83923139082059994</c:v>
                </c:pt>
                <c:pt idx="2">
                  <c:v>0.7962112912222008</c:v>
                </c:pt>
                <c:pt idx="3">
                  <c:v>0.84524813114985886</c:v>
                </c:pt>
                <c:pt idx="4">
                  <c:v>0.85186964663857312</c:v>
                </c:pt>
                <c:pt idx="5">
                  <c:v>1</c:v>
                </c:pt>
              </c:numCache>
            </c:numRef>
          </c:val>
          <c:extLst>
            <c:ext xmlns:c16="http://schemas.microsoft.com/office/drawing/2014/chart" uri="{C3380CC4-5D6E-409C-BE32-E72D297353CC}">
              <c16:uniqueId val="{0000000B-384C-4FFF-9670-F6F295154567}"/>
            </c:ext>
          </c:extLst>
        </c:ser>
        <c:dLbls>
          <c:showLegendKey val="0"/>
          <c:showVal val="1"/>
          <c:showCatName val="0"/>
          <c:showSerName val="0"/>
          <c:showPercent val="0"/>
          <c:showBubbleSize val="0"/>
        </c:dLbls>
        <c:gapWidth val="53"/>
        <c:axId val="-1957920640"/>
        <c:axId val="-1957915200"/>
      </c:barChart>
      <c:catAx>
        <c:axId val="-1957920640"/>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957915200"/>
        <c:crosses val="autoZero"/>
        <c:auto val="1"/>
        <c:lblAlgn val="ctr"/>
        <c:lblOffset val="100"/>
        <c:noMultiLvlLbl val="0"/>
      </c:catAx>
      <c:valAx>
        <c:axId val="-1957915200"/>
        <c:scaling>
          <c:orientation val="minMax"/>
          <c:max val="1"/>
        </c:scaling>
        <c:delete val="1"/>
        <c:axPos val="l"/>
        <c:numFmt formatCode="0.00" sourceLinked="1"/>
        <c:majorTickMark val="out"/>
        <c:minorTickMark val="none"/>
        <c:tickLblPos val="nextTo"/>
        <c:crossAx val="-1957920640"/>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2362586842958163"/>
          <c:y val="2.1931129887395175E-2"/>
          <c:w val="0.93574296449856365"/>
          <c:h val="0.81534531305994984"/>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953A-42BA-BA6B-6A205865C545}"/>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953A-42BA-BA6B-6A205865C545}"/>
              </c:ext>
            </c:extLst>
          </c:dPt>
          <c:dPt>
            <c:idx val="2"/>
            <c:invertIfNegative val="0"/>
            <c:bubble3D val="0"/>
            <c:spPr>
              <a:solidFill>
                <a:srgbClr val="92D050">
                  <a:alpha val="69804"/>
                </a:srgbClr>
              </a:solidFill>
            </c:spPr>
            <c:extLst>
              <c:ext xmlns:c16="http://schemas.microsoft.com/office/drawing/2014/chart" uri="{C3380CC4-5D6E-409C-BE32-E72D297353CC}">
                <c16:uniqueId val="{00000005-953A-42BA-BA6B-6A205865C545}"/>
              </c:ext>
            </c:extLst>
          </c:dPt>
          <c:dPt>
            <c:idx val="3"/>
            <c:invertIfNegative val="0"/>
            <c:bubble3D val="0"/>
            <c:spPr>
              <a:solidFill>
                <a:srgbClr val="FF0000">
                  <a:alpha val="69804"/>
                </a:srgbClr>
              </a:solidFill>
            </c:spPr>
            <c:extLst>
              <c:ext xmlns:c16="http://schemas.microsoft.com/office/drawing/2014/chart" uri="{C3380CC4-5D6E-409C-BE32-E72D297353CC}">
                <c16:uniqueId val="{00000007-953A-42BA-BA6B-6A205865C545}"/>
              </c:ext>
            </c:extLst>
          </c:dPt>
          <c:dPt>
            <c:idx val="5"/>
            <c:invertIfNegative val="0"/>
            <c:bubble3D val="0"/>
            <c:spPr>
              <a:noFill/>
              <a:effectLst/>
            </c:spPr>
            <c:extLst>
              <c:ext xmlns:c16="http://schemas.microsoft.com/office/drawing/2014/chart" uri="{C3380CC4-5D6E-409C-BE32-E72D297353CC}">
                <c16:uniqueId val="{00000009-953A-42BA-BA6B-6A205865C545}"/>
              </c:ext>
            </c:extLst>
          </c:dPt>
          <c:dLbls>
            <c:dLbl>
              <c:idx val="0"/>
              <c:layout>
                <c:manualLayout>
                  <c:x val="7.6689821193699206E-3"/>
                  <c:y val="-4.02953298664543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3A-42BA-BA6B-6A205865C545}"/>
                </c:ext>
              </c:extLst>
            </c:dLbl>
            <c:dLbl>
              <c:idx val="1"/>
              <c:layout>
                <c:manualLayout>
                  <c:x val="1.0365879635646504E-2"/>
                  <c:y val="4.02953298664543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3A-42BA-BA6B-6A205865C545}"/>
                </c:ext>
              </c:extLst>
            </c:dLbl>
            <c:dLbl>
              <c:idx val="2"/>
              <c:layout>
                <c:manualLayout>
                  <c:x val="4.9715453314444448E-3"/>
                  <c:y val="-1.5232903833767486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3A-42BA-BA6B-6A205865C545}"/>
                </c:ext>
              </c:extLst>
            </c:dLbl>
            <c:dLbl>
              <c:idx val="3"/>
              <c:layout>
                <c:manualLayout>
                  <c:x val="-1.2877806976341551E-2"/>
                  <c:y val="-6.9848940105910274E-3"/>
                </c:manualLayout>
              </c:layou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7823844758791879"/>
                      <c:h val="6.5258445361753695E-2"/>
                    </c:manualLayout>
                  </c15:layout>
                </c:ext>
                <c:ext xmlns:c16="http://schemas.microsoft.com/office/drawing/2014/chart" uri="{C3380CC4-5D6E-409C-BE32-E72D297353CC}">
                  <c16:uniqueId val="{00000007-953A-42BA-BA6B-6A205865C545}"/>
                </c:ext>
              </c:extLst>
            </c:dLbl>
            <c:dLbl>
              <c:idx val="5"/>
              <c:delete val="1"/>
              <c:extLst>
                <c:ext xmlns:c15="http://schemas.microsoft.com/office/drawing/2012/chart" uri="{CE6537A1-D6FC-4f65-9D91-7224C49458BB}"/>
                <c:ext xmlns:c16="http://schemas.microsoft.com/office/drawing/2014/chart" uri="{C3380CC4-5D6E-409C-BE32-E72D297353CC}">
                  <c16:uniqueId val="{00000009-953A-42BA-BA6B-6A205865C545}"/>
                </c:ext>
              </c:extLst>
            </c:dLbl>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15.700655654099203</c:v>
                </c:pt>
                <c:pt idx="1">
                  <c:v>16.424290491893146</c:v>
                </c:pt>
                <c:pt idx="2">
                  <c:v>15.133235328144744</c:v>
                </c:pt>
                <c:pt idx="3">
                  <c:v>15.267932256898485</c:v>
                </c:pt>
                <c:pt idx="4">
                  <c:v>15.200826640427472</c:v>
                </c:pt>
                <c:pt idx="5">
                  <c:v>20</c:v>
                </c:pt>
              </c:numCache>
            </c:numRef>
          </c:val>
          <c:extLst>
            <c:ext xmlns:c16="http://schemas.microsoft.com/office/drawing/2014/chart" uri="{C3380CC4-5D6E-409C-BE32-E72D297353CC}">
              <c16:uniqueId val="{0000000A-953A-42BA-BA6B-6A205865C545}"/>
            </c:ext>
          </c:extLst>
        </c:ser>
        <c:dLbls>
          <c:showLegendKey val="0"/>
          <c:showVal val="1"/>
          <c:showCatName val="0"/>
          <c:showSerName val="0"/>
          <c:showPercent val="0"/>
          <c:showBubbleSize val="0"/>
        </c:dLbls>
        <c:gapWidth val="53"/>
        <c:axId val="-1957919552"/>
        <c:axId val="-1957919008"/>
      </c:barChart>
      <c:catAx>
        <c:axId val="-1957919552"/>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957919008"/>
        <c:crosses val="autoZero"/>
        <c:auto val="1"/>
        <c:lblAlgn val="ctr"/>
        <c:lblOffset val="100"/>
        <c:noMultiLvlLbl val="0"/>
      </c:catAx>
      <c:valAx>
        <c:axId val="-1957919008"/>
        <c:scaling>
          <c:orientation val="minMax"/>
          <c:max val="20"/>
          <c:min val="0"/>
        </c:scaling>
        <c:delete val="1"/>
        <c:axPos val="l"/>
        <c:numFmt formatCode="0.00" sourceLinked="1"/>
        <c:majorTickMark val="out"/>
        <c:minorTickMark val="none"/>
        <c:tickLblPos val="nextTo"/>
        <c:crossAx val="-1957919552"/>
        <c:crosses val="autoZero"/>
        <c:crossBetween val="between"/>
      </c:valAx>
      <c:spPr>
        <a:noFill/>
        <a:ln w="25400">
          <a:noFill/>
        </a:ln>
      </c:spPr>
    </c:plotArea>
    <c:plotVisOnly val="1"/>
    <c:dispBlanksAs val="zero"/>
    <c:showDLblsOverMax val="0"/>
  </c:chart>
  <c:txPr>
    <a:bodyPr/>
    <a:lstStyle/>
    <a:p>
      <a:pPr>
        <a:defRPr sz="1798"/>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1151329258083229"/>
          <c:y val="6.4681991160258703E-2"/>
          <c:w val="0.89352416422375114"/>
          <c:h val="0.77259441287393982"/>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4F77-4F79-8094-6F6BD9D0752B}"/>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4F77-4F79-8094-6F6BD9D0752B}"/>
              </c:ext>
            </c:extLst>
          </c:dPt>
          <c:dPt>
            <c:idx val="2"/>
            <c:invertIfNegative val="0"/>
            <c:bubble3D val="0"/>
            <c:spPr>
              <a:solidFill>
                <a:srgbClr val="92D050">
                  <a:alpha val="69804"/>
                </a:srgbClr>
              </a:solidFill>
            </c:spPr>
            <c:extLst>
              <c:ext xmlns:c16="http://schemas.microsoft.com/office/drawing/2014/chart" uri="{C3380CC4-5D6E-409C-BE32-E72D297353CC}">
                <c16:uniqueId val="{00000005-4F77-4F79-8094-6F6BD9D0752B}"/>
              </c:ext>
            </c:extLst>
          </c:dPt>
          <c:dPt>
            <c:idx val="3"/>
            <c:invertIfNegative val="0"/>
            <c:bubble3D val="0"/>
            <c:spPr>
              <a:solidFill>
                <a:srgbClr val="FF0000">
                  <a:alpha val="69804"/>
                </a:srgbClr>
              </a:solidFill>
            </c:spPr>
            <c:extLst>
              <c:ext xmlns:c16="http://schemas.microsoft.com/office/drawing/2014/chart" uri="{C3380CC4-5D6E-409C-BE32-E72D297353CC}">
                <c16:uniqueId val="{00000007-4F77-4F79-8094-6F6BD9D0752B}"/>
              </c:ext>
            </c:extLst>
          </c:dPt>
          <c:dPt>
            <c:idx val="5"/>
            <c:invertIfNegative val="0"/>
            <c:bubble3D val="0"/>
            <c:spPr>
              <a:noFill/>
              <a:effectLst/>
            </c:spPr>
            <c:extLst>
              <c:ext xmlns:c16="http://schemas.microsoft.com/office/drawing/2014/chart" uri="{C3380CC4-5D6E-409C-BE32-E72D297353CC}">
                <c16:uniqueId val="{00000009-4F77-4F79-8094-6F6BD9D0752B}"/>
              </c:ext>
            </c:extLst>
          </c:dPt>
          <c:dLbls>
            <c:dLbl>
              <c:idx val="0"/>
              <c:layout>
                <c:manualLayout>
                  <c:x val="-3.6825095546278691E-2"/>
                  <c:y val="3.5107229087899185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507673066099681"/>
                      <c:h val="0.10727766145573767"/>
                    </c:manualLayout>
                  </c15:layout>
                </c:ext>
                <c:ext xmlns:c16="http://schemas.microsoft.com/office/drawing/2014/chart" uri="{C3380CC4-5D6E-409C-BE32-E72D297353CC}">
                  <c16:uniqueId val="{00000001-4F77-4F79-8094-6F6BD9D0752B}"/>
                </c:ext>
              </c:extLst>
            </c:dLbl>
            <c:dLbl>
              <c:idx val="1"/>
              <c:layout>
                <c:manualLayout>
                  <c:x val="-6.243382058954047E-3"/>
                  <c:y val="1.5045955323385341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5870900642540484"/>
                      <c:h val="9.724702457348075E-2"/>
                    </c:manualLayout>
                  </c15:layout>
                </c:ext>
                <c:ext xmlns:c16="http://schemas.microsoft.com/office/drawing/2014/chart" uri="{C3380CC4-5D6E-409C-BE32-E72D297353CC}">
                  <c16:uniqueId val="{00000003-4F77-4F79-8094-6F6BD9D0752B}"/>
                </c:ext>
              </c:extLst>
            </c:dLbl>
            <c:dLbl>
              <c:idx val="2"/>
              <c:layout>
                <c:manualLayout>
                  <c:x val="-7.6666120598265011E-3"/>
                  <c:y val="2.1148859263505862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666512413232443"/>
                      <c:h val="0.10727766145573767"/>
                    </c:manualLayout>
                  </c15:layout>
                </c:ext>
                <c:ext xmlns:c16="http://schemas.microsoft.com/office/drawing/2014/chart" uri="{C3380CC4-5D6E-409C-BE32-E72D297353CC}">
                  <c16:uniqueId val="{00000005-4F77-4F79-8094-6F6BD9D0752B}"/>
                </c:ext>
              </c:extLst>
            </c:dLbl>
            <c:dLbl>
              <c:idx val="3"/>
              <c:layout>
                <c:manualLayout>
                  <c:x val="-4.9105357935284718E-3"/>
                  <c:y val="3.8207360689705067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3488337189669189"/>
                      <c:h val="0.10727766145573767"/>
                    </c:manualLayout>
                  </c15:layout>
                </c:ext>
                <c:ext xmlns:c16="http://schemas.microsoft.com/office/drawing/2014/chart" uri="{C3380CC4-5D6E-409C-BE32-E72D297353CC}">
                  <c16:uniqueId val="{00000007-4F77-4F79-8094-6F6BD9D0752B}"/>
                </c:ext>
              </c:extLst>
            </c:dLbl>
            <c:dLbl>
              <c:idx val="5"/>
              <c:delete val="1"/>
              <c:extLst>
                <c:ext xmlns:c15="http://schemas.microsoft.com/office/drawing/2012/chart" uri="{CE6537A1-D6FC-4f65-9D91-7224C49458BB}"/>
                <c:ext xmlns:c16="http://schemas.microsoft.com/office/drawing/2014/chart" uri="{C3380CC4-5D6E-409C-BE32-E72D297353CC}">
                  <c16:uniqueId val="{00000009-4F77-4F79-8094-6F6BD9D0752B}"/>
                </c:ext>
              </c:extLst>
            </c:dLbl>
            <c:numFmt formatCode="0.00" sourceLinked="0"/>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0.8425232708935988</c:v>
                </c:pt>
                <c:pt idx="1">
                  <c:v>0.84064433137807171</c:v>
                </c:pt>
                <c:pt idx="2">
                  <c:v>0.8001606474477001</c:v>
                </c:pt>
                <c:pt idx="3">
                  <c:v>0.84609280941416287</c:v>
                </c:pt>
                <c:pt idx="4">
                  <c:v>0.85292563342935013</c:v>
                </c:pt>
                <c:pt idx="5">
                  <c:v>1</c:v>
                </c:pt>
              </c:numCache>
            </c:numRef>
          </c:val>
          <c:extLst>
            <c:ext xmlns:c16="http://schemas.microsoft.com/office/drawing/2014/chart" uri="{C3380CC4-5D6E-409C-BE32-E72D297353CC}">
              <c16:uniqueId val="{0000000A-4F77-4F79-8094-6F6BD9D0752B}"/>
            </c:ext>
          </c:extLst>
        </c:ser>
        <c:dLbls>
          <c:showLegendKey val="0"/>
          <c:showVal val="1"/>
          <c:showCatName val="0"/>
          <c:showSerName val="0"/>
          <c:showPercent val="0"/>
          <c:showBubbleSize val="0"/>
        </c:dLbls>
        <c:gapWidth val="53"/>
        <c:axId val="-1957914656"/>
        <c:axId val="-1957914112"/>
      </c:barChart>
      <c:catAx>
        <c:axId val="-1957914656"/>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957914112"/>
        <c:crosses val="autoZero"/>
        <c:auto val="1"/>
        <c:lblAlgn val="ctr"/>
        <c:lblOffset val="100"/>
        <c:noMultiLvlLbl val="0"/>
      </c:catAx>
      <c:valAx>
        <c:axId val="-1957914112"/>
        <c:scaling>
          <c:orientation val="minMax"/>
          <c:max val="1"/>
        </c:scaling>
        <c:delete val="1"/>
        <c:axPos val="l"/>
        <c:numFmt formatCode="0.00" sourceLinked="1"/>
        <c:majorTickMark val="out"/>
        <c:minorTickMark val="none"/>
        <c:tickLblPos val="nextTo"/>
        <c:crossAx val="-1957914656"/>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4.3603815764774151E-2"/>
          <c:w val="0.93574296449856365"/>
          <c:h val="0.79367258826942444"/>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4910-4F00-B467-B5CAE78698A1}"/>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4910-4F00-B467-B5CAE78698A1}"/>
              </c:ext>
            </c:extLst>
          </c:dPt>
          <c:dPt>
            <c:idx val="2"/>
            <c:invertIfNegative val="0"/>
            <c:bubble3D val="0"/>
            <c:spPr>
              <a:solidFill>
                <a:srgbClr val="92D050">
                  <a:alpha val="69804"/>
                </a:srgbClr>
              </a:solidFill>
            </c:spPr>
            <c:extLst>
              <c:ext xmlns:c16="http://schemas.microsoft.com/office/drawing/2014/chart" uri="{C3380CC4-5D6E-409C-BE32-E72D297353CC}">
                <c16:uniqueId val="{00000005-4910-4F00-B467-B5CAE78698A1}"/>
              </c:ext>
            </c:extLst>
          </c:dPt>
          <c:dPt>
            <c:idx val="3"/>
            <c:invertIfNegative val="0"/>
            <c:bubble3D val="0"/>
            <c:spPr>
              <a:solidFill>
                <a:srgbClr val="FF0000">
                  <a:alpha val="69804"/>
                </a:srgbClr>
              </a:solidFill>
            </c:spPr>
            <c:extLst>
              <c:ext xmlns:c16="http://schemas.microsoft.com/office/drawing/2014/chart" uri="{C3380CC4-5D6E-409C-BE32-E72D297353CC}">
                <c16:uniqueId val="{00000007-4910-4F00-B467-B5CAE78698A1}"/>
              </c:ext>
            </c:extLst>
          </c:dPt>
          <c:dPt>
            <c:idx val="5"/>
            <c:invertIfNegative val="0"/>
            <c:bubble3D val="0"/>
            <c:spPr>
              <a:noFill/>
              <a:effectLst/>
            </c:spPr>
            <c:extLst>
              <c:ext xmlns:c16="http://schemas.microsoft.com/office/drawing/2014/chart" uri="{C3380CC4-5D6E-409C-BE32-E72D297353CC}">
                <c16:uniqueId val="{00000009-4910-4F00-B467-B5CAE78698A1}"/>
              </c:ext>
            </c:extLst>
          </c:dPt>
          <c:dLbls>
            <c:dLbl>
              <c:idx val="0"/>
              <c:layout>
                <c:manualLayout>
                  <c:x val="-4.3427653196815054E-2"/>
                  <c:y val="0"/>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10-4F00-B467-B5CAE78698A1}"/>
                </c:ext>
              </c:extLst>
            </c:dLbl>
            <c:dLbl>
              <c:idx val="1"/>
              <c:layout>
                <c:manualLayout>
                  <c:x val="1.1597188601957735E-2"/>
                  <c:y val="8.7979048516981517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10-4F00-B467-B5CAE78698A1}"/>
                </c:ext>
              </c:extLst>
            </c:dLbl>
            <c:dLbl>
              <c:idx val="2"/>
              <c:layout>
                <c:manualLayout>
                  <c:x val="-2.5181721105743313E-3"/>
                  <c:y val="-8.1044636897650933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10-4F00-B467-B5CAE78698A1}"/>
                </c:ext>
              </c:extLst>
            </c:dLbl>
            <c:dLbl>
              <c:idx val="3"/>
              <c:layout>
                <c:manualLayout>
                  <c:x val="3.5063503672191181E-2"/>
                  <c:y val="2.1825038767932688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10-4F00-B467-B5CAE78698A1}"/>
                </c:ext>
              </c:extLst>
            </c:dLbl>
            <c:dLbl>
              <c:idx val="4"/>
              <c:layout>
                <c:manualLayout>
                  <c:x val="2.616371895633535E-2"/>
                  <c:y val="8.79790485169815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10-4F00-B467-B5CAE78698A1}"/>
                </c:ext>
              </c:extLst>
            </c:dLbl>
            <c:dLbl>
              <c:idx val="5"/>
              <c:delete val="1"/>
              <c:extLst>
                <c:ext xmlns:c15="http://schemas.microsoft.com/office/drawing/2012/chart" uri="{CE6537A1-D6FC-4f65-9D91-7224C49458BB}"/>
                <c:ext xmlns:c16="http://schemas.microsoft.com/office/drawing/2014/chart" uri="{C3380CC4-5D6E-409C-BE32-E72D297353CC}">
                  <c16:uniqueId val="{00000009-4910-4F00-B467-B5CAE78698A1}"/>
                </c:ext>
              </c:extLst>
            </c:dLbl>
            <c:numFmt formatCode="0.00" sourceLinked="0"/>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0.84016445351183267</c:v>
                </c:pt>
                <c:pt idx="1">
                  <c:v>0.84922229753618172</c:v>
                </c:pt>
                <c:pt idx="2">
                  <c:v>0.79767341873843423</c:v>
                </c:pt>
                <c:pt idx="3">
                  <c:v>0.8509134121064208</c:v>
                </c:pt>
                <c:pt idx="4">
                  <c:v>0.85425332112767416</c:v>
                </c:pt>
                <c:pt idx="5">
                  <c:v>1</c:v>
                </c:pt>
              </c:numCache>
            </c:numRef>
          </c:val>
          <c:extLst>
            <c:ext xmlns:c16="http://schemas.microsoft.com/office/drawing/2014/chart" uri="{C3380CC4-5D6E-409C-BE32-E72D297353CC}">
              <c16:uniqueId val="{0000000B-4910-4F00-B467-B5CAE78698A1}"/>
            </c:ext>
          </c:extLst>
        </c:ser>
        <c:dLbls>
          <c:showLegendKey val="0"/>
          <c:showVal val="1"/>
          <c:showCatName val="0"/>
          <c:showSerName val="0"/>
          <c:showPercent val="0"/>
          <c:showBubbleSize val="0"/>
        </c:dLbls>
        <c:gapWidth val="53"/>
        <c:axId val="-1715473600"/>
        <c:axId val="-1715474688"/>
      </c:barChart>
      <c:catAx>
        <c:axId val="-1715473600"/>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4688"/>
        <c:crosses val="autoZero"/>
        <c:auto val="1"/>
        <c:lblAlgn val="ctr"/>
        <c:lblOffset val="100"/>
        <c:noMultiLvlLbl val="0"/>
      </c:catAx>
      <c:valAx>
        <c:axId val="-1715474688"/>
        <c:scaling>
          <c:orientation val="minMax"/>
          <c:max val="1"/>
        </c:scaling>
        <c:delete val="1"/>
        <c:axPos val="l"/>
        <c:numFmt formatCode="0.00" sourceLinked="1"/>
        <c:majorTickMark val="out"/>
        <c:minorTickMark val="none"/>
        <c:tickLblPos val="nextTo"/>
        <c:crossAx val="-1715473600"/>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4794532600763063"/>
          <c:y val="0.12079367179936391"/>
          <c:w val="0.93574296449856365"/>
          <c:h val="0.68211747420984559"/>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7861-4678-94C2-AE302447708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7861-4678-94C2-AE3024477084}"/>
              </c:ext>
            </c:extLst>
          </c:dPt>
          <c:dPt>
            <c:idx val="2"/>
            <c:invertIfNegative val="0"/>
            <c:bubble3D val="0"/>
            <c:spPr>
              <a:solidFill>
                <a:srgbClr val="92D050">
                  <a:alpha val="69804"/>
                </a:srgbClr>
              </a:solidFill>
            </c:spPr>
            <c:extLst>
              <c:ext xmlns:c16="http://schemas.microsoft.com/office/drawing/2014/chart" uri="{C3380CC4-5D6E-409C-BE32-E72D297353CC}">
                <c16:uniqueId val="{00000005-7861-4678-94C2-AE3024477084}"/>
              </c:ext>
            </c:extLst>
          </c:dPt>
          <c:dPt>
            <c:idx val="3"/>
            <c:invertIfNegative val="0"/>
            <c:bubble3D val="0"/>
            <c:spPr>
              <a:solidFill>
                <a:srgbClr val="FF0000">
                  <a:alpha val="69804"/>
                </a:srgbClr>
              </a:solidFill>
            </c:spPr>
            <c:extLst>
              <c:ext xmlns:c16="http://schemas.microsoft.com/office/drawing/2014/chart" uri="{C3380CC4-5D6E-409C-BE32-E72D297353CC}">
                <c16:uniqueId val="{00000007-7861-4678-94C2-AE3024477084}"/>
              </c:ext>
            </c:extLst>
          </c:dPt>
          <c:dPt>
            <c:idx val="5"/>
            <c:invertIfNegative val="0"/>
            <c:bubble3D val="0"/>
            <c:spPr>
              <a:noFill/>
              <a:effectLst/>
            </c:spPr>
            <c:extLst>
              <c:ext xmlns:c16="http://schemas.microsoft.com/office/drawing/2014/chart" uri="{C3380CC4-5D6E-409C-BE32-E72D297353CC}">
                <c16:uniqueId val="{00000009-2D91-4147-9DEE-7C229A1A61F0}"/>
              </c:ext>
            </c:extLst>
          </c:dPt>
          <c:dLbls>
            <c:dLbl>
              <c:idx val="0"/>
              <c:layout>
                <c:manualLayout>
                  <c:x val="1.2103439693424508E-2"/>
                  <c:y val="-3.0177400052660698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8004981429620884"/>
                      <c:h val="6.0661350590145317E-2"/>
                    </c:manualLayout>
                  </c15:layout>
                </c:ext>
                <c:ext xmlns:c16="http://schemas.microsoft.com/office/drawing/2014/chart" uri="{C3380CC4-5D6E-409C-BE32-E72D297353CC}">
                  <c16:uniqueId val="{00000001-7861-4678-94C2-AE3024477084}"/>
                </c:ext>
              </c:extLst>
            </c:dLbl>
            <c:dLbl>
              <c:idx val="1"/>
              <c:layout>
                <c:manualLayout>
                  <c:x val="2.2453797029341981E-2"/>
                  <c:y val="6.0359552826015255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61-4678-94C2-AE3024477084}"/>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61-4678-94C2-AE3024477084}"/>
                </c:ext>
              </c:extLst>
            </c:dLbl>
            <c:dLbl>
              <c:idx val="3"/>
              <c:layout>
                <c:manualLayout>
                  <c:x val="1.9756376392627773E-2"/>
                  <c:y val="-6.0800808929360847E-4"/>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61-4678-94C2-AE3024477084}"/>
                </c:ext>
              </c:extLst>
            </c:dLbl>
            <c:dLbl>
              <c:idx val="4"/>
              <c:layout>
                <c:manualLayout>
                  <c:x val="4.59212360405770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E-452C-9B4B-8B5C84170C11}"/>
                </c:ext>
              </c:extLst>
            </c:dLbl>
            <c:dLbl>
              <c:idx val="5"/>
              <c:delete val="1"/>
              <c:extLst>
                <c:ext xmlns:c15="http://schemas.microsoft.com/office/drawing/2012/chart" uri="{CE6537A1-D6FC-4f65-9D91-7224C49458BB}"/>
                <c:ext xmlns:c16="http://schemas.microsoft.com/office/drawing/2014/chart" uri="{C3380CC4-5D6E-409C-BE32-E72D297353CC}">
                  <c16:uniqueId val="{00000009-2D91-4147-9DEE-7C229A1A61F0}"/>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47.441979384543181</c:v>
                </c:pt>
                <c:pt idx="1">
                  <c:v>30.545131230233302</c:v>
                </c:pt>
                <c:pt idx="2">
                  <c:v>41.652035328344283</c:v>
                </c:pt>
                <c:pt idx="3">
                  <c:v>39.372213022912348</c:v>
                </c:pt>
                <c:pt idx="4">
                  <c:v>42.770890794192894</c:v>
                </c:pt>
              </c:numCache>
            </c:numRef>
          </c:val>
          <c:extLst>
            <c:ext xmlns:c16="http://schemas.microsoft.com/office/drawing/2014/chart" uri="{C3380CC4-5D6E-409C-BE32-E72D297353CC}">
              <c16:uniqueId val="{00000008-7861-4678-94C2-AE3024477084}"/>
            </c:ext>
          </c:extLst>
        </c:ser>
        <c:dLbls>
          <c:showLegendKey val="0"/>
          <c:showVal val="1"/>
          <c:showCatName val="0"/>
          <c:showSerName val="0"/>
          <c:showPercent val="0"/>
          <c:showBubbleSize val="0"/>
        </c:dLbls>
        <c:gapWidth val="53"/>
        <c:axId val="-1715474144"/>
        <c:axId val="-1715475232"/>
      </c:barChart>
      <c:catAx>
        <c:axId val="-1715474144"/>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5232"/>
        <c:crosses val="autoZero"/>
        <c:auto val="1"/>
        <c:lblAlgn val="ctr"/>
        <c:lblOffset val="100"/>
        <c:noMultiLvlLbl val="0"/>
      </c:catAx>
      <c:valAx>
        <c:axId val="-1715475232"/>
        <c:scaling>
          <c:orientation val="minMax"/>
          <c:max val="100"/>
        </c:scaling>
        <c:delete val="1"/>
        <c:axPos val="l"/>
        <c:numFmt formatCode="0.00" sourceLinked="1"/>
        <c:majorTickMark val="out"/>
        <c:minorTickMark val="none"/>
        <c:tickLblPos val="nextTo"/>
        <c:crossAx val="-1715474144"/>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0.13240635772621059"/>
          <c:w val="0.93574296449856365"/>
          <c:h val="0.68341988356011019"/>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EEF1-44BE-ADD0-49F9C9C8269F}"/>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EEF1-44BE-ADD0-49F9C9C8269F}"/>
              </c:ext>
            </c:extLst>
          </c:dPt>
          <c:dPt>
            <c:idx val="2"/>
            <c:invertIfNegative val="0"/>
            <c:bubble3D val="0"/>
            <c:spPr>
              <a:solidFill>
                <a:srgbClr val="92D050">
                  <a:alpha val="69804"/>
                </a:srgbClr>
              </a:solidFill>
            </c:spPr>
            <c:extLst>
              <c:ext xmlns:c16="http://schemas.microsoft.com/office/drawing/2014/chart" uri="{C3380CC4-5D6E-409C-BE32-E72D297353CC}">
                <c16:uniqueId val="{00000005-EEF1-44BE-ADD0-49F9C9C8269F}"/>
              </c:ext>
            </c:extLst>
          </c:dPt>
          <c:dPt>
            <c:idx val="3"/>
            <c:invertIfNegative val="0"/>
            <c:bubble3D val="0"/>
            <c:spPr>
              <a:solidFill>
                <a:srgbClr val="FF0000">
                  <a:alpha val="69804"/>
                </a:srgbClr>
              </a:solidFill>
            </c:spPr>
            <c:extLst>
              <c:ext xmlns:c16="http://schemas.microsoft.com/office/drawing/2014/chart" uri="{C3380CC4-5D6E-409C-BE32-E72D297353CC}">
                <c16:uniqueId val="{00000007-EEF1-44BE-ADD0-49F9C9C8269F}"/>
              </c:ext>
            </c:extLst>
          </c:dPt>
          <c:dPt>
            <c:idx val="5"/>
            <c:invertIfNegative val="0"/>
            <c:bubble3D val="0"/>
            <c:spPr>
              <a:noFill/>
              <a:effectLst/>
            </c:spPr>
            <c:extLst>
              <c:ext xmlns:c16="http://schemas.microsoft.com/office/drawing/2014/chart" uri="{C3380CC4-5D6E-409C-BE32-E72D297353CC}">
                <c16:uniqueId val="{00000009-093E-423D-A830-C9EB96D29CEA}"/>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F1-44BE-ADD0-49F9C9C8269F}"/>
                </c:ext>
              </c:extLst>
            </c:dLbl>
            <c:dLbl>
              <c:idx val="1"/>
              <c:layout>
                <c:manualLayout>
                  <c:x val="3.776098190446174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F1-44BE-ADD0-49F9C9C8269F}"/>
                </c:ext>
              </c:extLst>
            </c:dLbl>
            <c:dLbl>
              <c:idx val="2"/>
              <c:layout>
                <c:manualLayout>
                  <c:x val="9.9054145512084343E-3"/>
                  <c:y val="-3.173627735724141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F1-44BE-ADD0-49F9C9C8269F}"/>
                </c:ext>
              </c:extLst>
            </c:dLbl>
            <c:dLbl>
              <c:idx val="3"/>
              <c:layout>
                <c:manualLayout>
                  <c:x val="1.2601960566993899E-2"/>
                  <c:y val="-1.1014611034768708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F1-44BE-ADD0-49F9C9C8269F}"/>
                </c:ext>
              </c:extLst>
            </c:dLbl>
            <c:dLbl>
              <c:idx val="4"/>
              <c:layout>
                <c:manualLayout>
                  <c:x val="1.4974260778520071E-2"/>
                  <c:y val="2.766446231472948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05-4CA8-8E80-F61ECF36BD47}"/>
                </c:ext>
              </c:extLst>
            </c:dLbl>
            <c:dLbl>
              <c:idx val="5"/>
              <c:delete val="1"/>
              <c:extLst>
                <c:ext xmlns:c15="http://schemas.microsoft.com/office/drawing/2012/chart" uri="{CE6537A1-D6FC-4f65-9D91-7224C49458BB}"/>
                <c:ext xmlns:c16="http://schemas.microsoft.com/office/drawing/2014/chart" uri="{C3380CC4-5D6E-409C-BE32-E72D297353CC}">
                  <c16:uniqueId val="{00000009-093E-423D-A830-C9EB96D29CEA}"/>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48.347668984021432</c:v>
                </c:pt>
                <c:pt idx="1">
                  <c:v>33.524550349205803</c:v>
                </c:pt>
                <c:pt idx="2">
                  <c:v>41.700167877014586</c:v>
                </c:pt>
                <c:pt idx="3">
                  <c:v>49.970366813173953</c:v>
                </c:pt>
                <c:pt idx="4">
                  <c:v>42.760665703851316</c:v>
                </c:pt>
                <c:pt idx="5">
                  <c:v>100</c:v>
                </c:pt>
              </c:numCache>
            </c:numRef>
          </c:val>
          <c:extLst>
            <c:ext xmlns:c16="http://schemas.microsoft.com/office/drawing/2014/chart" uri="{C3380CC4-5D6E-409C-BE32-E72D297353CC}">
              <c16:uniqueId val="{00000008-EEF1-44BE-ADD0-49F9C9C8269F}"/>
            </c:ext>
          </c:extLst>
        </c:ser>
        <c:dLbls>
          <c:showLegendKey val="0"/>
          <c:showVal val="1"/>
          <c:showCatName val="0"/>
          <c:showSerName val="0"/>
          <c:showPercent val="0"/>
          <c:showBubbleSize val="0"/>
        </c:dLbls>
        <c:gapWidth val="53"/>
        <c:axId val="-1715477952"/>
        <c:axId val="-1715479040"/>
      </c:barChart>
      <c:catAx>
        <c:axId val="-1715477952"/>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9040"/>
        <c:crosses val="autoZero"/>
        <c:auto val="1"/>
        <c:lblAlgn val="ctr"/>
        <c:lblOffset val="100"/>
        <c:noMultiLvlLbl val="0"/>
      </c:catAx>
      <c:valAx>
        <c:axId val="-1715479040"/>
        <c:scaling>
          <c:orientation val="minMax"/>
          <c:max val="100"/>
          <c:min val="0"/>
        </c:scaling>
        <c:delete val="1"/>
        <c:axPos val="l"/>
        <c:numFmt formatCode="0.00" sourceLinked="1"/>
        <c:majorTickMark val="out"/>
        <c:minorTickMark val="none"/>
        <c:tickLblPos val="nextTo"/>
        <c:crossAx val="-1715477952"/>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3.2804507658108231E-2"/>
          <c:w val="0.93574296449856365"/>
          <c:h val="0.80964423643461192"/>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EEF1-44BE-ADD0-49F9C9C8269F}"/>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EEF1-44BE-ADD0-49F9C9C8269F}"/>
              </c:ext>
            </c:extLst>
          </c:dPt>
          <c:dPt>
            <c:idx val="2"/>
            <c:invertIfNegative val="0"/>
            <c:bubble3D val="0"/>
            <c:spPr>
              <a:solidFill>
                <a:srgbClr val="92D050">
                  <a:alpha val="69804"/>
                </a:srgbClr>
              </a:solidFill>
            </c:spPr>
            <c:extLst>
              <c:ext xmlns:c16="http://schemas.microsoft.com/office/drawing/2014/chart" uri="{C3380CC4-5D6E-409C-BE32-E72D297353CC}">
                <c16:uniqueId val="{00000005-EEF1-44BE-ADD0-49F9C9C8269F}"/>
              </c:ext>
            </c:extLst>
          </c:dPt>
          <c:dPt>
            <c:idx val="3"/>
            <c:invertIfNegative val="0"/>
            <c:bubble3D val="0"/>
            <c:spPr>
              <a:solidFill>
                <a:srgbClr val="FF0000">
                  <a:alpha val="69804"/>
                </a:srgbClr>
              </a:solidFill>
            </c:spPr>
            <c:extLst>
              <c:ext xmlns:c16="http://schemas.microsoft.com/office/drawing/2014/chart" uri="{C3380CC4-5D6E-409C-BE32-E72D297353CC}">
                <c16:uniqueId val="{00000007-EEF1-44BE-ADD0-49F9C9C8269F}"/>
              </c:ext>
            </c:extLst>
          </c:dPt>
          <c:dPt>
            <c:idx val="5"/>
            <c:invertIfNegative val="0"/>
            <c:bubble3D val="0"/>
            <c:spPr>
              <a:noFill/>
              <a:effectLst/>
            </c:spPr>
            <c:extLst>
              <c:ext xmlns:c16="http://schemas.microsoft.com/office/drawing/2014/chart" uri="{C3380CC4-5D6E-409C-BE32-E72D297353CC}">
                <c16:uniqueId val="{00000009-0B26-4DC9-800A-FD62F2F0CB82}"/>
              </c:ext>
            </c:extLst>
          </c:dPt>
          <c:dLbls>
            <c:dLbl>
              <c:idx val="0"/>
              <c:layout>
                <c:manualLayout>
                  <c:x val="1.3046661592932832E-2"/>
                  <c:y val="-8.8146514318656028E-17"/>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F1-44BE-ADD0-49F9C9C8269F}"/>
                </c:ext>
              </c:extLst>
            </c:dLbl>
            <c:dLbl>
              <c:idx val="1"/>
              <c:layout>
                <c:manualLayout>
                  <c:x val="8.4051775200074102E-3"/>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F1-44BE-ADD0-49F9C9C8269F}"/>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F1-44BE-ADD0-49F9C9C8269F}"/>
                </c:ext>
              </c:extLst>
            </c:dLbl>
            <c:dLbl>
              <c:idx val="3"/>
              <c:layout>
                <c:manualLayout>
                  <c:x val="3.506355653231006E-2"/>
                  <c:y val="3.4096777692521115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7265026313493184"/>
                      <c:h val="8.1977205313081475E-2"/>
                    </c:manualLayout>
                  </c15:layout>
                </c:ext>
                <c:ext xmlns:c16="http://schemas.microsoft.com/office/drawing/2014/chart" uri="{C3380CC4-5D6E-409C-BE32-E72D297353CC}">
                  <c16:uniqueId val="{00000007-EEF1-44BE-ADD0-49F9C9C8269F}"/>
                </c:ext>
              </c:extLst>
            </c:dLbl>
            <c:dLbl>
              <c:idx val="4"/>
              <c:layout>
                <c:manualLayout>
                  <c:x val="0"/>
                  <c:y val="9.61609446487759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6D-463E-8E0D-D77CEC64DE71}"/>
                </c:ext>
              </c:extLst>
            </c:dLbl>
            <c:dLbl>
              <c:idx val="5"/>
              <c:delete val="1"/>
              <c:extLst>
                <c:ext xmlns:c15="http://schemas.microsoft.com/office/drawing/2012/chart" uri="{CE6537A1-D6FC-4f65-9D91-7224C49458BB}"/>
                <c:ext xmlns:c16="http://schemas.microsoft.com/office/drawing/2014/chart" uri="{C3380CC4-5D6E-409C-BE32-E72D297353CC}">
                  <c16:uniqueId val="{00000009-0B26-4DC9-800A-FD62F2F0CB82}"/>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23.96587577868349</c:v>
                </c:pt>
                <c:pt idx="1">
                  <c:v>15.945166770315621</c:v>
                </c:pt>
                <c:pt idx="2">
                  <c:v>20.05643262271175</c:v>
                </c:pt>
                <c:pt idx="3">
                  <c:v>24.948868883691123</c:v>
                </c:pt>
                <c:pt idx="4">
                  <c:v>15.311950335511245</c:v>
                </c:pt>
                <c:pt idx="5">
                  <c:v>100</c:v>
                </c:pt>
              </c:numCache>
            </c:numRef>
          </c:val>
          <c:extLst>
            <c:ext xmlns:c16="http://schemas.microsoft.com/office/drawing/2014/chart" uri="{C3380CC4-5D6E-409C-BE32-E72D297353CC}">
              <c16:uniqueId val="{00000008-EEF1-44BE-ADD0-49F9C9C8269F}"/>
            </c:ext>
          </c:extLst>
        </c:ser>
        <c:dLbls>
          <c:showLegendKey val="0"/>
          <c:showVal val="1"/>
          <c:showCatName val="0"/>
          <c:showSerName val="0"/>
          <c:showPercent val="0"/>
          <c:showBubbleSize val="0"/>
        </c:dLbls>
        <c:gapWidth val="53"/>
        <c:axId val="-1715472512"/>
        <c:axId val="-1715478496"/>
      </c:barChart>
      <c:catAx>
        <c:axId val="-1715472512"/>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8496"/>
        <c:crosses val="autoZero"/>
        <c:auto val="1"/>
        <c:lblAlgn val="ctr"/>
        <c:lblOffset val="100"/>
        <c:noMultiLvlLbl val="0"/>
      </c:catAx>
      <c:valAx>
        <c:axId val="-1715478496"/>
        <c:scaling>
          <c:orientation val="minMax"/>
        </c:scaling>
        <c:delete val="1"/>
        <c:axPos val="l"/>
        <c:numFmt formatCode="0.00" sourceLinked="1"/>
        <c:majorTickMark val="out"/>
        <c:minorTickMark val="none"/>
        <c:tickLblPos val="nextTo"/>
        <c:crossAx val="-1715472512"/>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7861-4678-94C2-AE302447708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7861-4678-94C2-AE3024477084}"/>
              </c:ext>
            </c:extLst>
          </c:dPt>
          <c:dPt>
            <c:idx val="2"/>
            <c:invertIfNegative val="0"/>
            <c:bubble3D val="0"/>
            <c:spPr>
              <a:solidFill>
                <a:srgbClr val="92D050">
                  <a:alpha val="69804"/>
                </a:srgbClr>
              </a:solidFill>
            </c:spPr>
            <c:extLst>
              <c:ext xmlns:c16="http://schemas.microsoft.com/office/drawing/2014/chart" uri="{C3380CC4-5D6E-409C-BE32-E72D297353CC}">
                <c16:uniqueId val="{00000005-7861-4678-94C2-AE3024477084}"/>
              </c:ext>
            </c:extLst>
          </c:dPt>
          <c:dPt>
            <c:idx val="3"/>
            <c:invertIfNegative val="0"/>
            <c:bubble3D val="0"/>
            <c:spPr>
              <a:solidFill>
                <a:srgbClr val="FF0000">
                  <a:alpha val="69804"/>
                </a:srgbClr>
              </a:solidFill>
            </c:spPr>
            <c:extLst>
              <c:ext xmlns:c16="http://schemas.microsoft.com/office/drawing/2014/chart" uri="{C3380CC4-5D6E-409C-BE32-E72D297353CC}">
                <c16:uniqueId val="{00000007-7861-4678-94C2-AE3024477084}"/>
              </c:ext>
            </c:extLst>
          </c:dPt>
          <c:dPt>
            <c:idx val="5"/>
            <c:invertIfNegative val="0"/>
            <c:bubble3D val="0"/>
            <c:spPr>
              <a:noFill/>
              <a:effectLst/>
            </c:spPr>
            <c:extLst>
              <c:ext xmlns:c16="http://schemas.microsoft.com/office/drawing/2014/chart" uri="{C3380CC4-5D6E-409C-BE32-E72D297353CC}">
                <c16:uniqueId val="{00000009-B006-42E8-BE16-6CE56CBF86E5}"/>
              </c:ext>
            </c:extLst>
          </c:dPt>
          <c:dLbls>
            <c:dLbl>
              <c:idx val="0"/>
              <c:layout>
                <c:manualLayout>
                  <c:x val="-1.343965046978945E-2"/>
                  <c:y val="4.8080490527006728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61-4678-94C2-AE3024477084}"/>
                </c:ext>
              </c:extLst>
            </c:dLbl>
            <c:dLbl>
              <c:idx val="1"/>
              <c:layout>
                <c:manualLayout>
                  <c:x val="1.3509032012898601E-2"/>
                  <c:y val="1.44241471581021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61-4678-94C2-AE3024477084}"/>
                </c:ext>
              </c:extLst>
            </c:dLbl>
            <c:dLbl>
              <c:idx val="2"/>
              <c:layout>
                <c:manualLayout>
                  <c:x val="3.1189868003205556E-5"/>
                  <c:y val="-2.0892298186873343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61-4678-94C2-AE3024477084}"/>
                </c:ext>
              </c:extLst>
            </c:dLbl>
            <c:dLbl>
              <c:idx val="3"/>
              <c:layout>
                <c:manualLayout>
                  <c:x val="3.506355653231006E-2"/>
                  <c:y val="-1.101446392806427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61-4678-94C2-AE3024477084}"/>
                </c:ext>
              </c:extLst>
            </c:dLbl>
            <c:dLbl>
              <c:idx val="4"/>
              <c:layout>
                <c:manualLayout>
                  <c:x val="8.0839045640959846E-3"/>
                  <c:y val="9.6160981054015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C8-4289-A6D0-9B3B9D13129A}"/>
                </c:ext>
              </c:extLst>
            </c:dLbl>
            <c:dLbl>
              <c:idx val="5"/>
              <c:delete val="1"/>
              <c:extLst>
                <c:ext xmlns:c15="http://schemas.microsoft.com/office/drawing/2012/chart" uri="{CE6537A1-D6FC-4f65-9D91-7224C49458BB}"/>
                <c:ext xmlns:c16="http://schemas.microsoft.com/office/drawing/2014/chart" uri="{C3380CC4-5D6E-409C-BE32-E72D297353CC}">
                  <c16:uniqueId val="{00000009-B006-42E8-BE16-6CE56CBF86E5}"/>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24.411112997804693</c:v>
                </c:pt>
                <c:pt idx="1">
                  <c:v>15.665020483868242</c:v>
                </c:pt>
                <c:pt idx="2">
                  <c:v>20.62335649993647</c:v>
                </c:pt>
                <c:pt idx="3">
                  <c:v>25.879441514184755</c:v>
                </c:pt>
                <c:pt idx="4">
                  <c:v>16.030467729948537</c:v>
                </c:pt>
                <c:pt idx="5">
                  <c:v>100</c:v>
                </c:pt>
              </c:numCache>
            </c:numRef>
          </c:val>
          <c:extLst>
            <c:ext xmlns:c16="http://schemas.microsoft.com/office/drawing/2014/chart" uri="{C3380CC4-5D6E-409C-BE32-E72D297353CC}">
              <c16:uniqueId val="{00000008-7861-4678-94C2-AE3024477084}"/>
            </c:ext>
          </c:extLst>
        </c:ser>
        <c:dLbls>
          <c:showLegendKey val="0"/>
          <c:showVal val="1"/>
          <c:showCatName val="0"/>
          <c:showSerName val="0"/>
          <c:showPercent val="0"/>
          <c:showBubbleSize val="0"/>
        </c:dLbls>
        <c:gapWidth val="53"/>
        <c:axId val="-1715477408"/>
        <c:axId val="-1715475776"/>
      </c:barChart>
      <c:catAx>
        <c:axId val="-1715477408"/>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5776"/>
        <c:crosses val="autoZero"/>
        <c:auto val="1"/>
        <c:lblAlgn val="ctr"/>
        <c:lblOffset val="100"/>
        <c:noMultiLvlLbl val="0"/>
      </c:catAx>
      <c:valAx>
        <c:axId val="-1715475776"/>
        <c:scaling>
          <c:orientation val="minMax"/>
        </c:scaling>
        <c:delete val="1"/>
        <c:axPos val="l"/>
        <c:numFmt formatCode="0.00" sourceLinked="1"/>
        <c:majorTickMark val="out"/>
        <c:minorTickMark val="none"/>
        <c:tickLblPos val="nextTo"/>
        <c:crossAx val="-1715477408"/>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0F4B-4BCA-BE7D-F04F6C16113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0F4B-4BCA-BE7D-F04F6C161134}"/>
              </c:ext>
            </c:extLst>
          </c:dPt>
          <c:dPt>
            <c:idx val="2"/>
            <c:invertIfNegative val="0"/>
            <c:bubble3D val="0"/>
            <c:spPr>
              <a:solidFill>
                <a:srgbClr val="92D050">
                  <a:alpha val="69804"/>
                </a:srgbClr>
              </a:solidFill>
            </c:spPr>
            <c:extLst>
              <c:ext xmlns:c16="http://schemas.microsoft.com/office/drawing/2014/chart" uri="{C3380CC4-5D6E-409C-BE32-E72D297353CC}">
                <c16:uniqueId val="{00000005-0F4B-4BCA-BE7D-F04F6C161134}"/>
              </c:ext>
            </c:extLst>
          </c:dPt>
          <c:dPt>
            <c:idx val="3"/>
            <c:invertIfNegative val="0"/>
            <c:bubble3D val="0"/>
            <c:spPr>
              <a:solidFill>
                <a:srgbClr val="FF0000">
                  <a:alpha val="69804"/>
                </a:srgbClr>
              </a:solidFill>
            </c:spPr>
            <c:extLst>
              <c:ext xmlns:c16="http://schemas.microsoft.com/office/drawing/2014/chart" uri="{C3380CC4-5D6E-409C-BE32-E72D297353CC}">
                <c16:uniqueId val="{00000007-0F4B-4BCA-BE7D-F04F6C161134}"/>
              </c:ext>
            </c:extLst>
          </c:dPt>
          <c:dPt>
            <c:idx val="5"/>
            <c:invertIfNegative val="0"/>
            <c:bubble3D val="0"/>
            <c:spPr>
              <a:noFill/>
              <a:effectLst/>
            </c:spPr>
            <c:extLst>
              <c:ext xmlns:c16="http://schemas.microsoft.com/office/drawing/2014/chart" uri="{C3380CC4-5D6E-409C-BE32-E72D297353CC}">
                <c16:uniqueId val="{00000009-368F-4267-99FE-91D5A84456ED}"/>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4B-4BCA-BE7D-F04F6C161134}"/>
                </c:ext>
              </c:extLst>
            </c:dLbl>
            <c:dLbl>
              <c:idx val="1"/>
              <c:layout>
                <c:manualLayout>
                  <c:x val="3.776098190446174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4B-4BCA-BE7D-F04F6C161134}"/>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4B-4BCA-BE7D-F04F6C161134}"/>
                </c:ext>
              </c:extLst>
            </c:dLbl>
            <c:dLbl>
              <c:idx val="3"/>
              <c:layout>
                <c:manualLayout>
                  <c:x val="4.257513938360101E-2"/>
                  <c:y val="-1.1014392769850509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4B-4BCA-BE7D-F04F6C161134}"/>
                </c:ext>
              </c:extLst>
            </c:dLbl>
            <c:dLbl>
              <c:idx val="4"/>
              <c:layout>
                <c:manualLayout>
                  <c:x val="7.511868160207308E-3"/>
                  <c:y val="2.4391920934836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E9-4640-9F13-02C428B47414}"/>
                </c:ext>
              </c:extLst>
            </c:dLbl>
            <c:dLbl>
              <c:idx val="5"/>
              <c:delete val="1"/>
              <c:extLst>
                <c:ext xmlns:c15="http://schemas.microsoft.com/office/drawing/2012/chart" uri="{CE6537A1-D6FC-4f65-9D91-7224C49458BB}"/>
                <c:ext xmlns:c16="http://schemas.microsoft.com/office/drawing/2014/chart" uri="{C3380CC4-5D6E-409C-BE32-E72D297353CC}">
                  <c16:uniqueId val="{00000009-368F-4267-99FE-91D5A84456ED}"/>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24.214914455956492</c:v>
                </c:pt>
                <c:pt idx="1">
                  <c:v>19.623238833601572</c:v>
                </c:pt>
                <c:pt idx="2">
                  <c:v>20.598150717969897</c:v>
                </c:pt>
                <c:pt idx="3">
                  <c:v>25.619668022936406</c:v>
                </c:pt>
                <c:pt idx="4">
                  <c:v>15.758654411973529</c:v>
                </c:pt>
                <c:pt idx="5">
                  <c:v>100</c:v>
                </c:pt>
              </c:numCache>
            </c:numRef>
          </c:val>
          <c:extLst>
            <c:ext xmlns:c16="http://schemas.microsoft.com/office/drawing/2014/chart" uri="{C3380CC4-5D6E-409C-BE32-E72D297353CC}">
              <c16:uniqueId val="{00000008-0F4B-4BCA-BE7D-F04F6C161134}"/>
            </c:ext>
          </c:extLst>
        </c:ser>
        <c:dLbls>
          <c:showLegendKey val="0"/>
          <c:showVal val="1"/>
          <c:showCatName val="0"/>
          <c:showSerName val="0"/>
          <c:showPercent val="0"/>
          <c:showBubbleSize val="0"/>
        </c:dLbls>
        <c:gapWidth val="53"/>
        <c:axId val="-1715479584"/>
        <c:axId val="-1715476864"/>
      </c:barChart>
      <c:catAx>
        <c:axId val="-1715479584"/>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6864"/>
        <c:crosses val="autoZero"/>
        <c:auto val="1"/>
        <c:lblAlgn val="ctr"/>
        <c:lblOffset val="100"/>
        <c:noMultiLvlLbl val="0"/>
      </c:catAx>
      <c:valAx>
        <c:axId val="-1715476864"/>
        <c:scaling>
          <c:orientation val="minMax"/>
        </c:scaling>
        <c:delete val="1"/>
        <c:axPos val="l"/>
        <c:numFmt formatCode="0.00" sourceLinked="1"/>
        <c:majorTickMark val="out"/>
        <c:minorTickMark val="none"/>
        <c:tickLblPos val="nextTo"/>
        <c:crossAx val="-1715479584"/>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3.2804507658108231E-2"/>
          <c:w val="0.93574296449856365"/>
          <c:h val="0.80964423643461192"/>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EEF1-44BE-ADD0-49F9C9C8269F}"/>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EEF1-44BE-ADD0-49F9C9C8269F}"/>
              </c:ext>
            </c:extLst>
          </c:dPt>
          <c:dPt>
            <c:idx val="2"/>
            <c:invertIfNegative val="0"/>
            <c:bubble3D val="0"/>
            <c:spPr>
              <a:solidFill>
                <a:srgbClr val="92D050">
                  <a:alpha val="69804"/>
                </a:srgbClr>
              </a:solidFill>
            </c:spPr>
            <c:extLst>
              <c:ext xmlns:c16="http://schemas.microsoft.com/office/drawing/2014/chart" uri="{C3380CC4-5D6E-409C-BE32-E72D297353CC}">
                <c16:uniqueId val="{00000005-EEF1-44BE-ADD0-49F9C9C8269F}"/>
              </c:ext>
            </c:extLst>
          </c:dPt>
          <c:dPt>
            <c:idx val="3"/>
            <c:invertIfNegative val="0"/>
            <c:bubble3D val="0"/>
            <c:spPr>
              <a:solidFill>
                <a:srgbClr val="FF0000">
                  <a:alpha val="69804"/>
                </a:srgbClr>
              </a:solidFill>
            </c:spPr>
            <c:extLst>
              <c:ext xmlns:c16="http://schemas.microsoft.com/office/drawing/2014/chart" uri="{C3380CC4-5D6E-409C-BE32-E72D297353CC}">
                <c16:uniqueId val="{00000007-EEF1-44BE-ADD0-49F9C9C8269F}"/>
              </c:ext>
            </c:extLst>
          </c:dPt>
          <c:dPt>
            <c:idx val="5"/>
            <c:invertIfNegative val="0"/>
            <c:bubble3D val="0"/>
            <c:spPr>
              <a:noFill/>
              <a:effectLst/>
            </c:spPr>
            <c:extLst>
              <c:ext xmlns:c16="http://schemas.microsoft.com/office/drawing/2014/chart" uri="{C3380CC4-5D6E-409C-BE32-E72D297353CC}">
                <c16:uniqueId val="{00000009-BA39-46E6-9446-BF45C9250E44}"/>
              </c:ext>
            </c:extLst>
          </c:dPt>
          <c:dLbls>
            <c:dLbl>
              <c:idx val="0"/>
              <c:layout>
                <c:manualLayout>
                  <c:x val="5.0057068608360244E-3"/>
                  <c:y val="0"/>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F1-44BE-ADD0-49F9C9C8269F}"/>
                </c:ext>
              </c:extLst>
            </c:dLbl>
            <c:dLbl>
              <c:idx val="1"/>
              <c:layout>
                <c:manualLayout>
                  <c:x val="3.7760981904461741E-2"/>
                  <c:y val="0"/>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F1-44BE-ADD0-49F9C9C8269F}"/>
                </c:ext>
              </c:extLst>
            </c:dLbl>
            <c:dLbl>
              <c:idx val="2"/>
              <c:layout>
                <c:manualLayout>
                  <c:x val="3.2366687553363145E-2"/>
                  <c:y val="-1.1213645575492108E-2"/>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F1-44BE-ADD0-49F9C9C8269F}"/>
                </c:ext>
              </c:extLst>
            </c:dLbl>
            <c:dLbl>
              <c:idx val="3"/>
              <c:layout>
                <c:manualLayout>
                  <c:x val="5.005706860835955E-3"/>
                  <c:y val="-1.5843285766974271E-2"/>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F1-44BE-ADD0-49F9C9C8269F}"/>
                </c:ext>
              </c:extLst>
            </c:dLbl>
            <c:dLbl>
              <c:idx val="5"/>
              <c:delete val="1"/>
              <c:extLst>
                <c:ext xmlns:c15="http://schemas.microsoft.com/office/drawing/2012/chart" uri="{CE6537A1-D6FC-4f65-9D91-7224C49458BB}"/>
                <c:ext xmlns:c16="http://schemas.microsoft.com/office/drawing/2014/chart" uri="{C3380CC4-5D6E-409C-BE32-E72D297353CC}">
                  <c16:uniqueId val="{00000009-BA39-46E6-9446-BF45C9250E44}"/>
                </c:ext>
              </c:extLst>
            </c:dLbl>
            <c:numFmt formatCode="0.00" sourceLinked="0"/>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23.787231428675327</c:v>
                </c:pt>
                <c:pt idx="1">
                  <c:v>15.667562528872557</c:v>
                </c:pt>
                <c:pt idx="2">
                  <c:v>19.859802774897727</c:v>
                </c:pt>
                <c:pt idx="3">
                  <c:v>24.956268462102909</c:v>
                </c:pt>
                <c:pt idx="4">
                  <c:v>17.103435011406454</c:v>
                </c:pt>
                <c:pt idx="5">
                  <c:v>100</c:v>
                </c:pt>
              </c:numCache>
            </c:numRef>
          </c:val>
          <c:extLst>
            <c:ext xmlns:c16="http://schemas.microsoft.com/office/drawing/2014/chart" uri="{C3380CC4-5D6E-409C-BE32-E72D297353CC}">
              <c16:uniqueId val="{00000008-EEF1-44BE-ADD0-49F9C9C8269F}"/>
            </c:ext>
          </c:extLst>
        </c:ser>
        <c:dLbls>
          <c:showLegendKey val="0"/>
          <c:showVal val="1"/>
          <c:showCatName val="0"/>
          <c:showSerName val="0"/>
          <c:showPercent val="0"/>
          <c:showBubbleSize val="0"/>
        </c:dLbls>
        <c:gapWidth val="38"/>
        <c:axId val="-1715473056"/>
        <c:axId val="-1715476320"/>
      </c:barChart>
      <c:catAx>
        <c:axId val="-1715473056"/>
        <c:scaling>
          <c:orientation val="minMax"/>
        </c:scaling>
        <c:delete val="0"/>
        <c:axPos val="b"/>
        <c:numFmt formatCode="General" sourceLinked="1"/>
        <c:majorTickMark val="none"/>
        <c:minorTickMark val="none"/>
        <c:tickLblPos val="nextTo"/>
        <c:spPr>
          <a:ln/>
        </c:spPr>
        <c:txPr>
          <a:bodyPr/>
          <a:lstStyle/>
          <a:p>
            <a:pPr>
              <a:defRPr sz="800" baseline="0">
                <a:latin typeface="Arial" panose="020B0604020202020204" pitchFamily="34" charset="0"/>
                <a:cs typeface="Arial" panose="020B0604020202020204" pitchFamily="34" charset="0"/>
              </a:defRPr>
            </a:pPr>
            <a:endParaRPr lang="fr-FR"/>
          </a:p>
        </c:txPr>
        <c:crossAx val="-1715476320"/>
        <c:crosses val="autoZero"/>
        <c:auto val="1"/>
        <c:lblAlgn val="ctr"/>
        <c:lblOffset val="100"/>
        <c:tickMarkSkip val="1"/>
        <c:noMultiLvlLbl val="0"/>
      </c:catAx>
      <c:valAx>
        <c:axId val="-1715476320"/>
        <c:scaling>
          <c:orientation val="minMax"/>
        </c:scaling>
        <c:delete val="1"/>
        <c:axPos val="l"/>
        <c:numFmt formatCode="0.00" sourceLinked="1"/>
        <c:majorTickMark val="out"/>
        <c:minorTickMark val="none"/>
        <c:tickLblPos val="nextTo"/>
        <c:crossAx val="-1715473056"/>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7861-4678-94C2-AE302447708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7861-4678-94C2-AE3024477084}"/>
              </c:ext>
            </c:extLst>
          </c:dPt>
          <c:dPt>
            <c:idx val="2"/>
            <c:invertIfNegative val="0"/>
            <c:bubble3D val="0"/>
            <c:spPr>
              <a:solidFill>
                <a:srgbClr val="92D050">
                  <a:alpha val="69804"/>
                </a:srgbClr>
              </a:solidFill>
            </c:spPr>
            <c:extLst>
              <c:ext xmlns:c16="http://schemas.microsoft.com/office/drawing/2014/chart" uri="{C3380CC4-5D6E-409C-BE32-E72D297353CC}">
                <c16:uniqueId val="{00000005-7861-4678-94C2-AE3024477084}"/>
              </c:ext>
            </c:extLst>
          </c:dPt>
          <c:dPt>
            <c:idx val="3"/>
            <c:invertIfNegative val="0"/>
            <c:bubble3D val="0"/>
            <c:spPr>
              <a:solidFill>
                <a:srgbClr val="FF0000">
                  <a:alpha val="69804"/>
                </a:srgbClr>
              </a:solidFill>
            </c:spPr>
            <c:extLst>
              <c:ext xmlns:c16="http://schemas.microsoft.com/office/drawing/2014/chart" uri="{C3380CC4-5D6E-409C-BE32-E72D297353CC}">
                <c16:uniqueId val="{00000007-7861-4678-94C2-AE3024477084}"/>
              </c:ext>
            </c:extLst>
          </c:dPt>
          <c:dPt>
            <c:idx val="5"/>
            <c:invertIfNegative val="0"/>
            <c:bubble3D val="0"/>
            <c:spPr>
              <a:noFill/>
              <a:effectLst/>
            </c:spPr>
            <c:extLst>
              <c:ext xmlns:c16="http://schemas.microsoft.com/office/drawing/2014/chart" uri="{C3380CC4-5D6E-409C-BE32-E72D297353CC}">
                <c16:uniqueId val="{00000009-27DA-481C-8CA1-96B20F148ABA}"/>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61-4678-94C2-AE3024477084}"/>
                </c:ext>
              </c:extLst>
            </c:dLbl>
            <c:dLbl>
              <c:idx val="1"/>
              <c:layout>
                <c:manualLayout>
                  <c:x val="3.776098190446174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61-4678-94C2-AE3024477084}"/>
                </c:ext>
              </c:extLst>
            </c:dLbl>
            <c:dLbl>
              <c:idx val="2"/>
              <c:layout>
                <c:manualLayout>
                  <c:x val="2.5112816052006472E-2"/>
                  <c:y val="-4.0186919441370948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61-4678-94C2-AE3024477084}"/>
                </c:ext>
              </c:extLst>
            </c:dLbl>
            <c:dLbl>
              <c:idx val="3"/>
              <c:layout>
                <c:manualLayout>
                  <c:x val="6.0490307900293513E-3"/>
                  <c:y val="1.3129988098904567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61-4678-94C2-AE3024477084}"/>
                </c:ext>
              </c:extLst>
            </c:dLbl>
            <c:dLbl>
              <c:idx val="5"/>
              <c:delete val="1"/>
              <c:extLst>
                <c:ext xmlns:c15="http://schemas.microsoft.com/office/drawing/2012/chart" uri="{CE6537A1-D6FC-4f65-9D91-7224C49458BB}"/>
                <c:ext xmlns:c16="http://schemas.microsoft.com/office/drawing/2014/chart" uri="{C3380CC4-5D6E-409C-BE32-E72D297353CC}">
                  <c16:uniqueId val="{00000009-27DA-481C-8CA1-96B20F148ABA}"/>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24.149145633265206</c:v>
                </c:pt>
                <c:pt idx="1">
                  <c:v>15.728418928508075</c:v>
                </c:pt>
                <c:pt idx="2">
                  <c:v>20.550467178480275</c:v>
                </c:pt>
                <c:pt idx="3">
                  <c:v>25.943097540923809</c:v>
                </c:pt>
                <c:pt idx="4">
                  <c:v>16.103684944390906</c:v>
                </c:pt>
                <c:pt idx="5">
                  <c:v>100</c:v>
                </c:pt>
              </c:numCache>
            </c:numRef>
          </c:val>
          <c:extLst>
            <c:ext xmlns:c16="http://schemas.microsoft.com/office/drawing/2014/chart" uri="{C3380CC4-5D6E-409C-BE32-E72D297353CC}">
              <c16:uniqueId val="{00000008-7861-4678-94C2-AE3024477084}"/>
            </c:ext>
          </c:extLst>
        </c:ser>
        <c:dLbls>
          <c:showLegendKey val="0"/>
          <c:showVal val="1"/>
          <c:showCatName val="0"/>
          <c:showSerName val="0"/>
          <c:showPercent val="0"/>
          <c:showBubbleSize val="0"/>
        </c:dLbls>
        <c:gapWidth val="53"/>
        <c:axId val="-1830886112"/>
        <c:axId val="-1830889920"/>
      </c:barChart>
      <c:catAx>
        <c:axId val="-1830886112"/>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0889920"/>
        <c:crosses val="autoZero"/>
        <c:auto val="1"/>
        <c:lblAlgn val="ctr"/>
        <c:lblOffset val="100"/>
        <c:noMultiLvlLbl val="0"/>
      </c:catAx>
      <c:valAx>
        <c:axId val="-1830889920"/>
        <c:scaling>
          <c:orientation val="minMax"/>
        </c:scaling>
        <c:delete val="1"/>
        <c:axPos val="l"/>
        <c:numFmt formatCode="0.00" sourceLinked="1"/>
        <c:majorTickMark val="out"/>
        <c:minorTickMark val="none"/>
        <c:tickLblPos val="nextTo"/>
        <c:crossAx val="-1830886112"/>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0F4B-4BCA-BE7D-F04F6C16113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0F4B-4BCA-BE7D-F04F6C161134}"/>
              </c:ext>
            </c:extLst>
          </c:dPt>
          <c:dPt>
            <c:idx val="2"/>
            <c:invertIfNegative val="0"/>
            <c:bubble3D val="0"/>
            <c:spPr>
              <a:solidFill>
                <a:srgbClr val="92D050">
                  <a:alpha val="69804"/>
                </a:srgbClr>
              </a:solidFill>
            </c:spPr>
            <c:extLst>
              <c:ext xmlns:c16="http://schemas.microsoft.com/office/drawing/2014/chart" uri="{C3380CC4-5D6E-409C-BE32-E72D297353CC}">
                <c16:uniqueId val="{00000005-0F4B-4BCA-BE7D-F04F6C161134}"/>
              </c:ext>
            </c:extLst>
          </c:dPt>
          <c:dPt>
            <c:idx val="3"/>
            <c:invertIfNegative val="0"/>
            <c:bubble3D val="0"/>
            <c:spPr>
              <a:solidFill>
                <a:srgbClr val="FF0000">
                  <a:alpha val="69804"/>
                </a:srgbClr>
              </a:solidFill>
            </c:spPr>
            <c:extLst>
              <c:ext xmlns:c16="http://schemas.microsoft.com/office/drawing/2014/chart" uri="{C3380CC4-5D6E-409C-BE32-E72D297353CC}">
                <c16:uniqueId val="{00000007-0F4B-4BCA-BE7D-F04F6C161134}"/>
              </c:ext>
            </c:extLst>
          </c:dPt>
          <c:dPt>
            <c:idx val="5"/>
            <c:invertIfNegative val="0"/>
            <c:bubble3D val="0"/>
            <c:spPr>
              <a:noFill/>
              <a:effectLst/>
            </c:spPr>
            <c:extLst>
              <c:ext xmlns:c16="http://schemas.microsoft.com/office/drawing/2014/chart" uri="{C3380CC4-5D6E-409C-BE32-E72D297353CC}">
                <c16:uniqueId val="{00000009-E320-4D4F-ACF5-80EDE1456845}"/>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4B-4BCA-BE7D-F04F6C161134}"/>
                </c:ext>
              </c:extLst>
            </c:dLbl>
            <c:dLbl>
              <c:idx val="1"/>
              <c:layout>
                <c:manualLayout>
                  <c:x val="3.776098190446174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4B-4BCA-BE7D-F04F6C161134}"/>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4B-4BCA-BE7D-F04F6C161134}"/>
                </c:ext>
              </c:extLst>
            </c:dLbl>
            <c:dLbl>
              <c:idx val="3"/>
              <c:layout>
                <c:manualLayout>
                  <c:x val="3.506355653231006E-2"/>
                  <c:y val="-1.101446392806427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4B-4BCA-BE7D-F04F6C161134}"/>
                </c:ext>
              </c:extLst>
            </c:dLbl>
            <c:dLbl>
              <c:idx val="4"/>
              <c:layout>
                <c:manualLayout>
                  <c:x val="4.4134690735711392E-2"/>
                  <c:y val="-1.4760673691094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C6-4E72-A1C9-2AD838088A5F}"/>
                </c:ext>
              </c:extLst>
            </c:dLbl>
            <c:dLbl>
              <c:idx val="5"/>
              <c:delete val="1"/>
              <c:extLst>
                <c:ext xmlns:c15="http://schemas.microsoft.com/office/drawing/2012/chart" uri="{CE6537A1-D6FC-4f65-9D91-7224C49458BB}"/>
                <c:ext xmlns:c16="http://schemas.microsoft.com/office/drawing/2014/chart" uri="{C3380CC4-5D6E-409C-BE32-E72D297353CC}">
                  <c16:uniqueId val="{00000009-E320-4D4F-ACF5-80EDE1456845}"/>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24.398456242144693</c:v>
                </c:pt>
                <c:pt idx="1">
                  <c:v>19.129549467069001</c:v>
                </c:pt>
                <c:pt idx="2">
                  <c:v>20.609236619199244</c:v>
                </c:pt>
                <c:pt idx="3">
                  <c:v>25.840369999332765</c:v>
                </c:pt>
                <c:pt idx="4">
                  <c:v>16.058109608031057</c:v>
                </c:pt>
                <c:pt idx="5">
                  <c:v>100</c:v>
                </c:pt>
              </c:numCache>
            </c:numRef>
          </c:val>
          <c:extLst>
            <c:ext xmlns:c16="http://schemas.microsoft.com/office/drawing/2014/chart" uri="{C3380CC4-5D6E-409C-BE32-E72D297353CC}">
              <c16:uniqueId val="{00000008-0F4B-4BCA-BE7D-F04F6C161134}"/>
            </c:ext>
          </c:extLst>
        </c:ser>
        <c:dLbls>
          <c:showLegendKey val="0"/>
          <c:showVal val="1"/>
          <c:showCatName val="0"/>
          <c:showSerName val="0"/>
          <c:showPercent val="0"/>
          <c:showBubbleSize val="0"/>
        </c:dLbls>
        <c:gapWidth val="53"/>
        <c:axId val="-1830884480"/>
        <c:axId val="-1830889376"/>
      </c:barChart>
      <c:catAx>
        <c:axId val="-1830884480"/>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0889376"/>
        <c:crosses val="autoZero"/>
        <c:auto val="1"/>
        <c:lblAlgn val="ctr"/>
        <c:lblOffset val="100"/>
        <c:noMultiLvlLbl val="0"/>
      </c:catAx>
      <c:valAx>
        <c:axId val="-1830889376"/>
        <c:scaling>
          <c:orientation val="minMax"/>
        </c:scaling>
        <c:delete val="1"/>
        <c:axPos val="l"/>
        <c:numFmt formatCode="0.00" sourceLinked="1"/>
        <c:majorTickMark val="out"/>
        <c:minorTickMark val="none"/>
        <c:tickLblPos val="nextTo"/>
        <c:crossAx val="-1830884480"/>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9.1559244304375967E-2"/>
          <c:w val="0.93574296449856365"/>
          <c:h val="0.74726838390437456"/>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B320-44B6-9373-DDF012179DB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B320-44B6-9373-DDF012179DB4}"/>
              </c:ext>
            </c:extLst>
          </c:dPt>
          <c:dPt>
            <c:idx val="2"/>
            <c:invertIfNegative val="0"/>
            <c:bubble3D val="0"/>
            <c:spPr>
              <a:solidFill>
                <a:srgbClr val="92D050">
                  <a:alpha val="69804"/>
                </a:srgbClr>
              </a:solidFill>
            </c:spPr>
            <c:extLst>
              <c:ext xmlns:c16="http://schemas.microsoft.com/office/drawing/2014/chart" uri="{C3380CC4-5D6E-409C-BE32-E72D297353CC}">
                <c16:uniqueId val="{00000005-B320-44B6-9373-DDF012179DB4}"/>
              </c:ext>
            </c:extLst>
          </c:dPt>
          <c:dPt>
            <c:idx val="3"/>
            <c:invertIfNegative val="0"/>
            <c:bubble3D val="0"/>
            <c:spPr>
              <a:solidFill>
                <a:srgbClr val="FF0000">
                  <a:alpha val="69804"/>
                </a:srgbClr>
              </a:solidFill>
            </c:spPr>
            <c:extLst>
              <c:ext xmlns:c16="http://schemas.microsoft.com/office/drawing/2014/chart" uri="{C3380CC4-5D6E-409C-BE32-E72D297353CC}">
                <c16:uniqueId val="{00000007-B320-44B6-9373-DDF012179DB4}"/>
              </c:ext>
            </c:extLst>
          </c:dPt>
          <c:dPt>
            <c:idx val="5"/>
            <c:invertIfNegative val="0"/>
            <c:bubble3D val="0"/>
            <c:spPr>
              <a:noFill/>
              <a:effectLst/>
            </c:spPr>
            <c:extLst>
              <c:ext xmlns:c16="http://schemas.microsoft.com/office/drawing/2014/chart" uri="{C3380CC4-5D6E-409C-BE32-E72D297353CC}">
                <c16:uniqueId val="{00000009-B320-44B6-9373-DDF012179DB4}"/>
              </c:ext>
            </c:extLst>
          </c:dPt>
          <c:dLbls>
            <c:dLbl>
              <c:idx val="0"/>
              <c:layout>
                <c:manualLayout>
                  <c:x val="-1.5561783970761732E-3"/>
                  <c:y val="2.4131475881064793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1388640366896647"/>
                      <c:h val="8.8755568290556655E-2"/>
                    </c:manualLayout>
                  </c15:layout>
                </c:ext>
                <c:ext xmlns:c16="http://schemas.microsoft.com/office/drawing/2014/chart" uri="{C3380CC4-5D6E-409C-BE32-E72D297353CC}">
                  <c16:uniqueId val="{00000001-B320-44B6-9373-DDF012179DB4}"/>
                </c:ext>
              </c:extLst>
            </c:dLbl>
            <c:dLbl>
              <c:idx val="1"/>
              <c:layout>
                <c:manualLayout>
                  <c:x val="-2.2299962135300957E-3"/>
                  <c:y val="2.6479286561165757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3803162330872335"/>
                      <c:h val="0.1032344538191956"/>
                    </c:manualLayout>
                  </c15:layout>
                </c:ext>
                <c:ext xmlns:c16="http://schemas.microsoft.com/office/drawing/2014/chart" uri="{C3380CC4-5D6E-409C-BE32-E72D297353CC}">
                  <c16:uniqueId val="{00000003-B320-44B6-9373-DDF012179DB4}"/>
                </c:ext>
              </c:extLst>
            </c:dLbl>
            <c:dLbl>
              <c:idx val="2"/>
              <c:layout>
                <c:manualLayout>
                  <c:x val="2.2004528126546283E-2"/>
                  <c:y val="1.3275021286477281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3803162330872335"/>
                      <c:h val="0.1032344538191956"/>
                    </c:manualLayout>
                  </c15:layout>
                </c:ext>
                <c:ext xmlns:c16="http://schemas.microsoft.com/office/drawing/2014/chart" uri="{C3380CC4-5D6E-409C-BE32-E72D297353CC}">
                  <c16:uniqueId val="{00000005-B320-44B6-9373-DDF012179DB4}"/>
                </c:ext>
              </c:extLst>
            </c:dLbl>
            <c:dLbl>
              <c:idx val="3"/>
              <c:layout>
                <c:manualLayout>
                  <c:x val="-1.5567529289294119E-3"/>
                  <c:y val="4.0952727141290036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1388637155803411"/>
                      <c:h val="0.1032344538191956"/>
                    </c:manualLayout>
                  </c15:layout>
                </c:ext>
                <c:ext xmlns:c16="http://schemas.microsoft.com/office/drawing/2014/chart" uri="{C3380CC4-5D6E-409C-BE32-E72D297353CC}">
                  <c16:uniqueId val="{00000007-B320-44B6-9373-DDF012179DB4}"/>
                </c:ext>
              </c:extLst>
            </c:dLbl>
            <c:dLbl>
              <c:idx val="4"/>
              <c:layout>
                <c:manualLayout>
                  <c:x val="1.8066711121387076E-4"/>
                  <c:y val="1.9305180704851908E-2"/>
                </c:manualLayout>
              </c:layout>
              <c:showLegendKey val="0"/>
              <c:showVal val="1"/>
              <c:showCatName val="0"/>
              <c:showSerName val="0"/>
              <c:showPercent val="0"/>
              <c:showBubbleSize val="0"/>
              <c:extLst>
                <c:ext xmlns:c15="http://schemas.microsoft.com/office/drawing/2012/chart" uri="{CE6537A1-D6FC-4f65-9D91-7224C49458BB}">
                  <c15:layout>
                    <c:manualLayout>
                      <c:w val="0.18486960930320986"/>
                      <c:h val="0.1032344538191956"/>
                    </c:manualLayout>
                  </c15:layout>
                </c:ext>
                <c:ext xmlns:c16="http://schemas.microsoft.com/office/drawing/2014/chart" uri="{C3380CC4-5D6E-409C-BE32-E72D297353CC}">
                  <c16:uniqueId val="{0000000A-B320-44B6-9373-DDF012179DB4}"/>
                </c:ext>
              </c:extLst>
            </c:dLbl>
            <c:dLbl>
              <c:idx val="5"/>
              <c:delete val="1"/>
              <c:extLst>
                <c:ext xmlns:c15="http://schemas.microsoft.com/office/drawing/2012/chart" uri="{CE6537A1-D6FC-4f65-9D91-7224C49458BB}"/>
                <c:ext xmlns:c16="http://schemas.microsoft.com/office/drawing/2014/chart" uri="{C3380CC4-5D6E-409C-BE32-E72D297353CC}">
                  <c16:uniqueId val="{00000009-B320-44B6-9373-DDF012179DB4}"/>
                </c:ext>
              </c:extLst>
            </c:dLbl>
            <c:numFmt formatCode="0.00" sourceLinked="0"/>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0.83642769007997042</c:v>
                </c:pt>
                <c:pt idx="1">
                  <c:v>0.84084157177752827</c:v>
                </c:pt>
                <c:pt idx="2">
                  <c:v>0.79706335917749038</c:v>
                </c:pt>
                <c:pt idx="3">
                  <c:v>0.84654590896338799</c:v>
                </c:pt>
                <c:pt idx="4">
                  <c:v>0.85246741084137168</c:v>
                </c:pt>
                <c:pt idx="5">
                  <c:v>1</c:v>
                </c:pt>
              </c:numCache>
            </c:numRef>
          </c:val>
          <c:extLst>
            <c:ext xmlns:c16="http://schemas.microsoft.com/office/drawing/2014/chart" uri="{C3380CC4-5D6E-409C-BE32-E72D297353CC}">
              <c16:uniqueId val="{0000000B-B320-44B6-9373-DDF012179DB4}"/>
            </c:ext>
          </c:extLst>
        </c:ser>
        <c:dLbls>
          <c:showLegendKey val="0"/>
          <c:showVal val="1"/>
          <c:showCatName val="0"/>
          <c:showSerName val="0"/>
          <c:showPercent val="0"/>
          <c:showBubbleSize val="0"/>
        </c:dLbls>
        <c:gapWidth val="53"/>
        <c:axId val="-1957920640"/>
        <c:axId val="-1957915200"/>
      </c:barChart>
      <c:catAx>
        <c:axId val="-1957920640"/>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957915200"/>
        <c:crosses val="autoZero"/>
        <c:auto val="1"/>
        <c:lblAlgn val="ctr"/>
        <c:lblOffset val="100"/>
        <c:noMultiLvlLbl val="0"/>
      </c:catAx>
      <c:valAx>
        <c:axId val="-1957915200"/>
        <c:scaling>
          <c:orientation val="minMax"/>
          <c:max val="1"/>
        </c:scaling>
        <c:delete val="1"/>
        <c:axPos val="l"/>
        <c:numFmt formatCode="0.00" sourceLinked="1"/>
        <c:majorTickMark val="out"/>
        <c:minorTickMark val="none"/>
        <c:tickLblPos val="nextTo"/>
        <c:crossAx val="-1957920640"/>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4794532600763063"/>
          <c:y val="0.12079367179936391"/>
          <c:w val="0.93574296449856365"/>
          <c:h val="0.68211747420984559"/>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BC31-4217-B798-B1B2BFEC20CF}"/>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BC31-4217-B798-B1B2BFEC20CF}"/>
              </c:ext>
            </c:extLst>
          </c:dPt>
          <c:dPt>
            <c:idx val="2"/>
            <c:invertIfNegative val="0"/>
            <c:bubble3D val="0"/>
            <c:spPr>
              <a:solidFill>
                <a:srgbClr val="92D050">
                  <a:alpha val="69804"/>
                </a:srgbClr>
              </a:solidFill>
            </c:spPr>
            <c:extLst>
              <c:ext xmlns:c16="http://schemas.microsoft.com/office/drawing/2014/chart" uri="{C3380CC4-5D6E-409C-BE32-E72D297353CC}">
                <c16:uniqueId val="{00000005-BC31-4217-B798-B1B2BFEC20CF}"/>
              </c:ext>
            </c:extLst>
          </c:dPt>
          <c:dPt>
            <c:idx val="3"/>
            <c:invertIfNegative val="0"/>
            <c:bubble3D val="0"/>
            <c:spPr>
              <a:solidFill>
                <a:srgbClr val="FF0000">
                  <a:alpha val="69804"/>
                </a:srgbClr>
              </a:solidFill>
            </c:spPr>
            <c:extLst>
              <c:ext xmlns:c16="http://schemas.microsoft.com/office/drawing/2014/chart" uri="{C3380CC4-5D6E-409C-BE32-E72D297353CC}">
                <c16:uniqueId val="{00000007-BC31-4217-B798-B1B2BFEC20CF}"/>
              </c:ext>
            </c:extLst>
          </c:dPt>
          <c:dPt>
            <c:idx val="5"/>
            <c:invertIfNegative val="0"/>
            <c:bubble3D val="0"/>
            <c:spPr>
              <a:noFill/>
              <a:effectLst/>
            </c:spPr>
            <c:extLst>
              <c:ext xmlns:c16="http://schemas.microsoft.com/office/drawing/2014/chart" uri="{C3380CC4-5D6E-409C-BE32-E72D297353CC}">
                <c16:uniqueId val="{00000009-BC31-4217-B798-B1B2BFEC20CF}"/>
              </c:ext>
            </c:extLst>
          </c:dPt>
          <c:dLbls>
            <c:dLbl>
              <c:idx val="0"/>
              <c:layout>
                <c:manualLayout>
                  <c:x val="1.2103439693424508E-2"/>
                  <c:y val="-3.0177400052660698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8004981429620884"/>
                      <c:h val="6.0661350590145317E-2"/>
                    </c:manualLayout>
                  </c15:layout>
                </c:ext>
                <c:ext xmlns:c16="http://schemas.microsoft.com/office/drawing/2014/chart" uri="{C3380CC4-5D6E-409C-BE32-E72D297353CC}">
                  <c16:uniqueId val="{00000001-BC31-4217-B798-B1B2BFEC20CF}"/>
                </c:ext>
              </c:extLst>
            </c:dLbl>
            <c:dLbl>
              <c:idx val="1"/>
              <c:layout>
                <c:manualLayout>
                  <c:x val="2.2453797029341981E-2"/>
                  <c:y val="6.0359552826015255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1-4217-B798-B1B2BFEC20CF}"/>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31-4217-B798-B1B2BFEC20CF}"/>
                </c:ext>
              </c:extLst>
            </c:dLbl>
            <c:dLbl>
              <c:idx val="3"/>
              <c:layout>
                <c:manualLayout>
                  <c:x val="1.9756376392627773E-2"/>
                  <c:y val="-6.0800808929360847E-4"/>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31-4217-B798-B1B2BFEC20CF}"/>
                </c:ext>
              </c:extLst>
            </c:dLbl>
            <c:dLbl>
              <c:idx val="5"/>
              <c:delete val="1"/>
              <c:extLst>
                <c:ext xmlns:c15="http://schemas.microsoft.com/office/drawing/2012/chart" uri="{CE6537A1-D6FC-4f65-9D91-7224C49458BB}"/>
                <c:ext xmlns:c16="http://schemas.microsoft.com/office/drawing/2014/chart" uri="{C3380CC4-5D6E-409C-BE32-E72D297353CC}">
                  <c16:uniqueId val="{00000009-BC31-4217-B798-B1B2BFEC20CF}"/>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48.31681083273137</c:v>
                </c:pt>
                <c:pt idx="1">
                  <c:v>31.354260601653497</c:v>
                </c:pt>
                <c:pt idx="2">
                  <c:v>38.596580478905473</c:v>
                </c:pt>
                <c:pt idx="3">
                  <c:v>33.285906026136701</c:v>
                </c:pt>
                <c:pt idx="4">
                  <c:v>41.986710970188184</c:v>
                </c:pt>
              </c:numCache>
            </c:numRef>
          </c:val>
          <c:extLst>
            <c:ext xmlns:c16="http://schemas.microsoft.com/office/drawing/2014/chart" uri="{C3380CC4-5D6E-409C-BE32-E72D297353CC}">
              <c16:uniqueId val="{0000000A-BC31-4217-B798-B1B2BFEC20CF}"/>
            </c:ext>
          </c:extLst>
        </c:ser>
        <c:dLbls>
          <c:showLegendKey val="0"/>
          <c:showVal val="1"/>
          <c:showCatName val="0"/>
          <c:showSerName val="0"/>
          <c:showPercent val="0"/>
          <c:showBubbleSize val="0"/>
        </c:dLbls>
        <c:gapWidth val="53"/>
        <c:axId val="-1830885024"/>
        <c:axId val="-1830885568"/>
      </c:barChart>
      <c:catAx>
        <c:axId val="-1830885024"/>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0885568"/>
        <c:crosses val="autoZero"/>
        <c:auto val="1"/>
        <c:lblAlgn val="ctr"/>
        <c:lblOffset val="100"/>
        <c:noMultiLvlLbl val="0"/>
      </c:catAx>
      <c:valAx>
        <c:axId val="-1830885568"/>
        <c:scaling>
          <c:orientation val="minMax"/>
          <c:max val="100"/>
        </c:scaling>
        <c:delete val="1"/>
        <c:axPos val="l"/>
        <c:numFmt formatCode="0.00" sourceLinked="1"/>
        <c:majorTickMark val="out"/>
        <c:minorTickMark val="none"/>
        <c:tickLblPos val="nextTo"/>
        <c:crossAx val="-1830885024"/>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3.2804507658108231E-2"/>
          <c:w val="0.93574296449856365"/>
          <c:h val="0.76494233161657255"/>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0142-4EBF-AEFE-00955BC89945}"/>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0142-4EBF-AEFE-00955BC89945}"/>
              </c:ext>
            </c:extLst>
          </c:dPt>
          <c:dPt>
            <c:idx val="2"/>
            <c:invertIfNegative val="0"/>
            <c:bubble3D val="0"/>
            <c:spPr>
              <a:solidFill>
                <a:srgbClr val="92D050">
                  <a:alpha val="69804"/>
                </a:srgbClr>
              </a:solidFill>
            </c:spPr>
            <c:extLst>
              <c:ext xmlns:c16="http://schemas.microsoft.com/office/drawing/2014/chart" uri="{C3380CC4-5D6E-409C-BE32-E72D297353CC}">
                <c16:uniqueId val="{00000005-0142-4EBF-AEFE-00955BC89945}"/>
              </c:ext>
            </c:extLst>
          </c:dPt>
          <c:dPt>
            <c:idx val="3"/>
            <c:invertIfNegative val="0"/>
            <c:bubble3D val="0"/>
            <c:spPr>
              <a:solidFill>
                <a:srgbClr val="FF0000">
                  <a:alpha val="69804"/>
                </a:srgbClr>
              </a:solidFill>
            </c:spPr>
            <c:extLst>
              <c:ext xmlns:c16="http://schemas.microsoft.com/office/drawing/2014/chart" uri="{C3380CC4-5D6E-409C-BE32-E72D297353CC}">
                <c16:uniqueId val="{00000007-0142-4EBF-AEFE-00955BC89945}"/>
              </c:ext>
            </c:extLst>
          </c:dPt>
          <c:dPt>
            <c:idx val="5"/>
            <c:invertIfNegative val="0"/>
            <c:bubble3D val="0"/>
            <c:spPr>
              <a:noFill/>
              <a:ln>
                <a:noFill/>
              </a:ln>
              <a:effectLst/>
            </c:spPr>
            <c:extLst>
              <c:ext xmlns:c16="http://schemas.microsoft.com/office/drawing/2014/chart" uri="{C3380CC4-5D6E-409C-BE32-E72D297353CC}">
                <c16:uniqueId val="{00000009-2DFE-4FB0-8357-9412FEA1D913}"/>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42-4EBF-AEFE-00955BC89945}"/>
                </c:ext>
              </c:extLst>
            </c:dLbl>
            <c:dLbl>
              <c:idx val="1"/>
              <c:layout>
                <c:manualLayout>
                  <c:x val="3.776098190446174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42-4EBF-AEFE-00955BC89945}"/>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42-4EBF-AEFE-00955BC89945}"/>
                </c:ext>
              </c:extLst>
            </c:dLbl>
            <c:dLbl>
              <c:idx val="3"/>
              <c:layout>
                <c:manualLayout>
                  <c:x val="1.3580551815288708E-2"/>
                  <c:y val="-1.1014551295218663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42-4EBF-AEFE-00955BC89945}"/>
                </c:ext>
              </c:extLst>
            </c:dLbl>
            <c:dLbl>
              <c:idx val="5"/>
              <c:delete val="1"/>
              <c:extLst>
                <c:ext xmlns:c15="http://schemas.microsoft.com/office/drawing/2012/chart" uri="{CE6537A1-D6FC-4f65-9D91-7224C49458BB}"/>
                <c:ext xmlns:c16="http://schemas.microsoft.com/office/drawing/2014/chart" uri="{C3380CC4-5D6E-409C-BE32-E72D297353CC}">
                  <c16:uniqueId val="{00000009-2DFE-4FB0-8357-9412FEA1D913}"/>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52.465434207558452</c:v>
                </c:pt>
                <c:pt idx="1">
                  <c:v>23.398425872997734</c:v>
                </c:pt>
                <c:pt idx="2">
                  <c:v>28.169457637805134</c:v>
                </c:pt>
                <c:pt idx="3">
                  <c:v>39.437070302924639</c:v>
                </c:pt>
                <c:pt idx="4">
                  <c:v>28.666023138148333</c:v>
                </c:pt>
                <c:pt idx="5">
                  <c:v>120</c:v>
                </c:pt>
              </c:numCache>
            </c:numRef>
          </c:val>
          <c:extLst>
            <c:ext xmlns:c16="http://schemas.microsoft.com/office/drawing/2014/chart" uri="{C3380CC4-5D6E-409C-BE32-E72D297353CC}">
              <c16:uniqueId val="{00000008-0142-4EBF-AEFE-00955BC89945}"/>
            </c:ext>
          </c:extLst>
        </c:ser>
        <c:dLbls>
          <c:showLegendKey val="0"/>
          <c:showVal val="1"/>
          <c:showCatName val="0"/>
          <c:showSerName val="0"/>
          <c:showPercent val="0"/>
          <c:showBubbleSize val="0"/>
        </c:dLbls>
        <c:gapWidth val="53"/>
        <c:axId val="-1830883936"/>
        <c:axId val="-1830883392"/>
      </c:barChart>
      <c:catAx>
        <c:axId val="-1830883936"/>
        <c:scaling>
          <c:orientation val="minMax"/>
        </c:scaling>
        <c:delete val="0"/>
        <c:axPos val="b"/>
        <c:numFmt formatCode="General" sourceLinked="1"/>
        <c:majorTickMark val="none"/>
        <c:minorTickMark val="none"/>
        <c:tickLblPos val="nextTo"/>
        <c:spPr>
          <a:ln/>
        </c:spPr>
        <c:txPr>
          <a:bodyPr/>
          <a:lstStyle/>
          <a:p>
            <a:pPr>
              <a:defRPr sz="800" baseline="0">
                <a:latin typeface="Arial" panose="020B0604020202020204" pitchFamily="34" charset="0"/>
                <a:cs typeface="Arial" panose="020B0604020202020204" pitchFamily="34" charset="0"/>
              </a:defRPr>
            </a:pPr>
            <a:endParaRPr lang="fr-FR"/>
          </a:p>
        </c:txPr>
        <c:crossAx val="-1830883392"/>
        <c:crosses val="autoZero"/>
        <c:auto val="1"/>
        <c:lblAlgn val="ctr"/>
        <c:lblOffset val="100"/>
        <c:noMultiLvlLbl val="0"/>
      </c:catAx>
      <c:valAx>
        <c:axId val="-1830883392"/>
        <c:scaling>
          <c:orientation val="minMax"/>
        </c:scaling>
        <c:delete val="1"/>
        <c:axPos val="l"/>
        <c:numFmt formatCode="0.00" sourceLinked="1"/>
        <c:majorTickMark val="out"/>
        <c:minorTickMark val="none"/>
        <c:tickLblPos val="nextTo"/>
        <c:crossAx val="-1830883936"/>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A8C8-4307-835B-991562DC5F8C}"/>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A8C8-4307-835B-991562DC5F8C}"/>
              </c:ext>
            </c:extLst>
          </c:dPt>
          <c:dPt>
            <c:idx val="2"/>
            <c:invertIfNegative val="0"/>
            <c:bubble3D val="0"/>
            <c:spPr>
              <a:solidFill>
                <a:srgbClr val="92D050">
                  <a:alpha val="69804"/>
                </a:srgbClr>
              </a:solidFill>
            </c:spPr>
            <c:extLst>
              <c:ext xmlns:c16="http://schemas.microsoft.com/office/drawing/2014/chart" uri="{C3380CC4-5D6E-409C-BE32-E72D297353CC}">
                <c16:uniqueId val="{00000005-A8C8-4307-835B-991562DC5F8C}"/>
              </c:ext>
            </c:extLst>
          </c:dPt>
          <c:dPt>
            <c:idx val="3"/>
            <c:invertIfNegative val="0"/>
            <c:bubble3D val="0"/>
            <c:spPr>
              <a:solidFill>
                <a:srgbClr val="FF0000">
                  <a:alpha val="69804"/>
                </a:srgbClr>
              </a:solidFill>
            </c:spPr>
            <c:extLst>
              <c:ext xmlns:c16="http://schemas.microsoft.com/office/drawing/2014/chart" uri="{C3380CC4-5D6E-409C-BE32-E72D297353CC}">
                <c16:uniqueId val="{00000007-A8C8-4307-835B-991562DC5F8C}"/>
              </c:ext>
            </c:extLst>
          </c:dPt>
          <c:dPt>
            <c:idx val="5"/>
            <c:invertIfNegative val="0"/>
            <c:bubble3D val="0"/>
            <c:spPr>
              <a:noFill/>
              <a:effectLst/>
            </c:spPr>
            <c:extLst>
              <c:ext xmlns:c16="http://schemas.microsoft.com/office/drawing/2014/chart" uri="{C3380CC4-5D6E-409C-BE32-E72D297353CC}">
                <c16:uniqueId val="{00000009-91C4-494E-91F9-404430FE0818}"/>
              </c:ext>
            </c:extLst>
          </c:dPt>
          <c:dLbls>
            <c:dLbl>
              <c:idx val="0"/>
              <c:layout>
                <c:manualLayout>
                  <c:x val="4.5215709959824093E-3"/>
                  <c:y val="1.0406812312737353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1493076956375648"/>
                      <c:h val="9.938310122638179E-2"/>
                    </c:manualLayout>
                  </c15:layout>
                </c:ext>
                <c:ext xmlns:c16="http://schemas.microsoft.com/office/drawing/2014/chart" uri="{C3380CC4-5D6E-409C-BE32-E72D297353CC}">
                  <c16:uniqueId val="{00000001-A8C8-4307-835B-991562DC5F8C}"/>
                </c:ext>
              </c:extLst>
            </c:dLbl>
            <c:dLbl>
              <c:idx val="1"/>
              <c:layout>
                <c:manualLayout>
                  <c:x val="1.1582037946703112E-2"/>
                  <c:y val="1.5610116041867338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5856267568713381"/>
                      <c:h val="9.938310122638179E-2"/>
                    </c:manualLayout>
                  </c15:layout>
                </c:ext>
                <c:ext xmlns:c16="http://schemas.microsoft.com/office/drawing/2014/chart" uri="{C3380CC4-5D6E-409C-BE32-E72D297353CC}">
                  <c16:uniqueId val="{00000003-A8C8-4307-835B-991562DC5F8C}"/>
                </c:ext>
              </c:extLst>
            </c:dLbl>
            <c:dLbl>
              <c:idx val="2"/>
              <c:layout>
                <c:manualLayout>
                  <c:x val="2.6477098333743447E-2"/>
                  <c:y val="5.022122085440175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2365715078843193"/>
                      <c:h val="9.938310122638179E-2"/>
                    </c:manualLayout>
                  </c15:layout>
                </c:ext>
                <c:ext xmlns:c16="http://schemas.microsoft.com/office/drawing/2014/chart" uri="{C3380CC4-5D6E-409C-BE32-E72D297353CC}">
                  <c16:uniqueId val="{00000005-A8C8-4307-835B-991562DC5F8C}"/>
                </c:ext>
              </c:extLst>
            </c:dLbl>
            <c:dLbl>
              <c:idx val="3"/>
              <c:layout>
                <c:manualLayout>
                  <c:x val="1.3596211248568985E-2"/>
                  <c:y val="1.9259687431925562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4110991323778289"/>
                      <c:h val="9.938310122638179E-2"/>
                    </c:manualLayout>
                  </c15:layout>
                </c:ext>
                <c:ext xmlns:c16="http://schemas.microsoft.com/office/drawing/2014/chart" uri="{C3380CC4-5D6E-409C-BE32-E72D297353CC}">
                  <c16:uniqueId val="{00000007-A8C8-4307-835B-991562DC5F8C}"/>
                </c:ext>
              </c:extLst>
            </c:dLbl>
            <c:dLbl>
              <c:idx val="4"/>
              <c:numFmt formatCode="#,##0_ ;[Red]\-#,##0\ " sourceLinked="0"/>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A-D4EE-4679-B361-D621B662B74D}"/>
                </c:ext>
              </c:extLst>
            </c:dLbl>
            <c:dLbl>
              <c:idx val="5"/>
              <c:delete val="1"/>
              <c:extLst>
                <c:ext xmlns:c15="http://schemas.microsoft.com/office/drawing/2012/chart" uri="{CE6537A1-D6FC-4f65-9D91-7224C49458BB}"/>
                <c:ext xmlns:c16="http://schemas.microsoft.com/office/drawing/2014/chart" uri="{C3380CC4-5D6E-409C-BE32-E72D297353CC}">
                  <c16:uniqueId val="{00000009-91C4-494E-91F9-404430FE0818}"/>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29.779808457911344</c:v>
                </c:pt>
                <c:pt idx="1">
                  <c:v>19.226056898534871</c:v>
                </c:pt>
                <c:pt idx="2">
                  <c:v>25.320300729260474</c:v>
                </c:pt>
                <c:pt idx="3">
                  <c:v>38.611723304835898</c:v>
                </c:pt>
                <c:pt idx="4">
                  <c:v>22.84967131219841</c:v>
                </c:pt>
                <c:pt idx="5">
                  <c:v>120</c:v>
                </c:pt>
              </c:numCache>
            </c:numRef>
          </c:val>
          <c:extLst>
            <c:ext xmlns:c16="http://schemas.microsoft.com/office/drawing/2014/chart" uri="{C3380CC4-5D6E-409C-BE32-E72D297353CC}">
              <c16:uniqueId val="{00000008-A8C8-4307-835B-991562DC5F8C}"/>
            </c:ext>
          </c:extLst>
        </c:ser>
        <c:dLbls>
          <c:showLegendKey val="0"/>
          <c:showVal val="1"/>
          <c:showCatName val="0"/>
          <c:showSerName val="0"/>
          <c:showPercent val="0"/>
          <c:showBubbleSize val="0"/>
        </c:dLbls>
        <c:gapWidth val="53"/>
        <c:axId val="-1830887744"/>
        <c:axId val="-1830882848"/>
      </c:barChart>
      <c:catAx>
        <c:axId val="-1830887744"/>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0882848"/>
        <c:crosses val="autoZero"/>
        <c:auto val="1"/>
        <c:lblAlgn val="ctr"/>
        <c:lblOffset val="100"/>
        <c:noMultiLvlLbl val="0"/>
      </c:catAx>
      <c:valAx>
        <c:axId val="-1830882848"/>
        <c:scaling>
          <c:orientation val="minMax"/>
        </c:scaling>
        <c:delete val="1"/>
        <c:axPos val="l"/>
        <c:numFmt formatCode="0.00" sourceLinked="1"/>
        <c:majorTickMark val="out"/>
        <c:minorTickMark val="none"/>
        <c:tickLblPos val="nextTo"/>
        <c:crossAx val="-1830887744"/>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81534531305994984"/>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92E0-405B-86C3-DAB19ED8C2D3}"/>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92E0-405B-86C3-DAB19ED8C2D3}"/>
              </c:ext>
            </c:extLst>
          </c:dPt>
          <c:dPt>
            <c:idx val="2"/>
            <c:invertIfNegative val="0"/>
            <c:bubble3D val="0"/>
            <c:spPr>
              <a:solidFill>
                <a:srgbClr val="92D050">
                  <a:alpha val="69804"/>
                </a:srgbClr>
              </a:solidFill>
            </c:spPr>
            <c:extLst>
              <c:ext xmlns:c16="http://schemas.microsoft.com/office/drawing/2014/chart" uri="{C3380CC4-5D6E-409C-BE32-E72D297353CC}">
                <c16:uniqueId val="{00000005-92E0-405B-86C3-DAB19ED8C2D3}"/>
              </c:ext>
            </c:extLst>
          </c:dPt>
          <c:dPt>
            <c:idx val="3"/>
            <c:invertIfNegative val="0"/>
            <c:bubble3D val="0"/>
            <c:spPr>
              <a:solidFill>
                <a:srgbClr val="FF0000">
                  <a:alpha val="69804"/>
                </a:srgbClr>
              </a:solidFill>
            </c:spPr>
            <c:extLst>
              <c:ext xmlns:c16="http://schemas.microsoft.com/office/drawing/2014/chart" uri="{C3380CC4-5D6E-409C-BE32-E72D297353CC}">
                <c16:uniqueId val="{00000007-92E0-405B-86C3-DAB19ED8C2D3}"/>
              </c:ext>
            </c:extLst>
          </c:dPt>
          <c:dPt>
            <c:idx val="5"/>
            <c:invertIfNegative val="0"/>
            <c:bubble3D val="0"/>
            <c:spPr>
              <a:noFill/>
              <a:ln>
                <a:noFill/>
              </a:ln>
              <a:effectLst/>
            </c:spPr>
            <c:extLst>
              <c:ext xmlns:c16="http://schemas.microsoft.com/office/drawing/2014/chart" uri="{C3380CC4-5D6E-409C-BE32-E72D297353CC}">
                <c16:uniqueId val="{00000009-7832-4C05-A042-97953C561B0D}"/>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E0-405B-86C3-DAB19ED8C2D3}"/>
                </c:ext>
              </c:extLst>
            </c:dLbl>
            <c:dLbl>
              <c:idx val="1"/>
              <c:layout>
                <c:manualLayout>
                  <c:x val="4.6576718360008314E-3"/>
                  <c:y val="1.8678470497653771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3926566222524459"/>
                      <c:h val="8.9190574486281829E-2"/>
                    </c:manualLayout>
                  </c15:layout>
                </c:ext>
                <c:ext xmlns:c16="http://schemas.microsoft.com/office/drawing/2014/chart" uri="{C3380CC4-5D6E-409C-BE32-E72D297353CC}">
                  <c16:uniqueId val="{00000003-92E0-405B-86C3-DAB19ED8C2D3}"/>
                </c:ext>
              </c:extLst>
            </c:dLbl>
            <c:dLbl>
              <c:idx val="2"/>
              <c:layout>
                <c:manualLayout>
                  <c:x val="2.5010440807715945E-2"/>
                  <c:y val="2.3175503606670807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E0-405B-86C3-DAB19ED8C2D3}"/>
                </c:ext>
              </c:extLst>
            </c:dLbl>
            <c:dLbl>
              <c:idx val="3"/>
              <c:layout>
                <c:manualLayout>
                  <c:x val="8.0903966561605319E-3"/>
                  <c:y val="-1.6751958501030634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E0-405B-86C3-DAB19ED8C2D3}"/>
                </c:ext>
              </c:extLst>
            </c:dLbl>
            <c:dLbl>
              <c:idx val="5"/>
              <c:delete val="1"/>
              <c:extLst>
                <c:ext xmlns:c15="http://schemas.microsoft.com/office/drawing/2012/chart" uri="{CE6537A1-D6FC-4f65-9D91-7224C49458BB}"/>
                <c:ext xmlns:c16="http://schemas.microsoft.com/office/drawing/2014/chart" uri="{C3380CC4-5D6E-409C-BE32-E72D297353CC}">
                  <c16:uniqueId val="{00000009-7832-4C05-A042-97953C561B0D}"/>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34.145475043334486</c:v>
                </c:pt>
                <c:pt idx="1">
                  <c:v>23.547796156249973</c:v>
                </c:pt>
                <c:pt idx="2">
                  <c:v>29.424545077280463</c:v>
                </c:pt>
                <c:pt idx="3">
                  <c:v>39.587374867475233</c:v>
                </c:pt>
                <c:pt idx="4">
                  <c:v>23.278301711574333</c:v>
                </c:pt>
                <c:pt idx="5">
                  <c:v>120</c:v>
                </c:pt>
              </c:numCache>
            </c:numRef>
          </c:val>
          <c:extLst>
            <c:ext xmlns:c16="http://schemas.microsoft.com/office/drawing/2014/chart" uri="{C3380CC4-5D6E-409C-BE32-E72D297353CC}">
              <c16:uniqueId val="{00000008-92E0-405B-86C3-DAB19ED8C2D3}"/>
            </c:ext>
          </c:extLst>
        </c:ser>
        <c:dLbls>
          <c:showLegendKey val="0"/>
          <c:showVal val="1"/>
          <c:showCatName val="0"/>
          <c:showSerName val="0"/>
          <c:showPercent val="0"/>
          <c:showBubbleSize val="0"/>
        </c:dLbls>
        <c:gapWidth val="53"/>
        <c:axId val="-1830886656"/>
        <c:axId val="-1830888832"/>
      </c:barChart>
      <c:catAx>
        <c:axId val="-1830886656"/>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0888832"/>
        <c:crosses val="autoZero"/>
        <c:auto val="1"/>
        <c:lblAlgn val="ctr"/>
        <c:lblOffset val="100"/>
        <c:noMultiLvlLbl val="0"/>
      </c:catAx>
      <c:valAx>
        <c:axId val="-1830888832"/>
        <c:scaling>
          <c:orientation val="minMax"/>
        </c:scaling>
        <c:delete val="1"/>
        <c:axPos val="l"/>
        <c:numFmt formatCode="0.00" sourceLinked="1"/>
        <c:majorTickMark val="out"/>
        <c:minorTickMark val="none"/>
        <c:tickLblPos val="nextTo"/>
        <c:crossAx val="-1830886656"/>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3.2804507658108231E-2"/>
          <c:w val="0.77810148971083193"/>
          <c:h val="0.79968409788103256"/>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F67D-4ECF-B529-9F03910715EA}"/>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F67D-4ECF-B529-9F03910715EA}"/>
              </c:ext>
            </c:extLst>
          </c:dPt>
          <c:dPt>
            <c:idx val="2"/>
            <c:invertIfNegative val="0"/>
            <c:bubble3D val="0"/>
            <c:spPr>
              <a:solidFill>
                <a:srgbClr val="92D050">
                  <a:alpha val="69804"/>
                </a:srgbClr>
              </a:solidFill>
            </c:spPr>
            <c:extLst>
              <c:ext xmlns:c16="http://schemas.microsoft.com/office/drawing/2014/chart" uri="{C3380CC4-5D6E-409C-BE32-E72D297353CC}">
                <c16:uniqueId val="{00000005-F67D-4ECF-B529-9F03910715EA}"/>
              </c:ext>
            </c:extLst>
          </c:dPt>
          <c:dPt>
            <c:idx val="3"/>
            <c:invertIfNegative val="0"/>
            <c:bubble3D val="0"/>
            <c:spPr>
              <a:solidFill>
                <a:srgbClr val="FF0000">
                  <a:alpha val="69804"/>
                </a:srgbClr>
              </a:solidFill>
            </c:spPr>
            <c:extLst>
              <c:ext xmlns:c16="http://schemas.microsoft.com/office/drawing/2014/chart" uri="{C3380CC4-5D6E-409C-BE32-E72D297353CC}">
                <c16:uniqueId val="{00000007-F67D-4ECF-B529-9F03910715EA}"/>
              </c:ext>
            </c:extLst>
          </c:dPt>
          <c:dPt>
            <c:idx val="5"/>
            <c:invertIfNegative val="0"/>
            <c:bubble3D val="0"/>
            <c:spPr>
              <a:noFill/>
              <a:ln>
                <a:noFill/>
              </a:ln>
              <a:effectLst/>
            </c:spPr>
            <c:extLst>
              <c:ext xmlns:c16="http://schemas.microsoft.com/office/drawing/2014/chart" uri="{C3380CC4-5D6E-409C-BE32-E72D297353CC}">
                <c16:uniqueId val="{00000009-7039-4151-A9B5-4A4A20F24B8E}"/>
              </c:ext>
            </c:extLst>
          </c:dPt>
          <c:dLbls>
            <c:dLbl>
              <c:idx val="0"/>
              <c:layout>
                <c:manualLayout>
                  <c:x val="-1.4335875919851583E-2"/>
                  <c:y val="1.9760985435220143E-2"/>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7D-4ECF-B529-9F03910715EA}"/>
                </c:ext>
              </c:extLst>
            </c:dLbl>
            <c:dLbl>
              <c:idx val="1"/>
              <c:layout>
                <c:manualLayout>
                  <c:x val="2.4755349906174168E-3"/>
                  <c:y val="4.9402463588049455E-3"/>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7D-4ECF-B529-9F03910715EA}"/>
                </c:ext>
              </c:extLst>
            </c:dLbl>
            <c:dLbl>
              <c:idx val="2"/>
              <c:layout>
                <c:manualLayout>
                  <c:x val="1.1195197184280381E-2"/>
                  <c:y val="1.3821408927141869E-2"/>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7D-4ECF-B529-9F03910715EA}"/>
                </c:ext>
              </c:extLst>
            </c:dLbl>
            <c:dLbl>
              <c:idx val="3"/>
              <c:layout>
                <c:manualLayout>
                  <c:x val="2.0949527425649209E-2"/>
                  <c:y val="1.86270627473526E-2"/>
                </c:manualLayout>
              </c:layout>
              <c:numFmt formatCode="#,##0.00" sourceLinked="0"/>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7D-4ECF-B529-9F03910715EA}"/>
                </c:ext>
              </c:extLst>
            </c:dLbl>
            <c:dLbl>
              <c:idx val="5"/>
              <c:delete val="1"/>
              <c:extLst>
                <c:ext xmlns:c15="http://schemas.microsoft.com/office/drawing/2012/chart" uri="{CE6537A1-D6FC-4f65-9D91-7224C49458BB}"/>
                <c:ext xmlns:c16="http://schemas.microsoft.com/office/drawing/2014/chart" uri="{C3380CC4-5D6E-409C-BE32-E72D297353CC}">
                  <c16:uniqueId val="{00000009-7039-4151-A9B5-4A4A20F24B8E}"/>
                </c:ext>
              </c:extLst>
            </c:dLbl>
            <c:numFmt formatCode="#,##0.00" sourceLinked="0"/>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57.128240030817928</c:v>
                </c:pt>
                <c:pt idx="1">
                  <c:v>40.158523678729971</c:v>
                </c:pt>
                <c:pt idx="2">
                  <c:v>24.859530699170612</c:v>
                </c:pt>
                <c:pt idx="3">
                  <c:v>38.846441247472477</c:v>
                </c:pt>
                <c:pt idx="4">
                  <c:v>40.420893784844274</c:v>
                </c:pt>
                <c:pt idx="5">
                  <c:v>120</c:v>
                </c:pt>
              </c:numCache>
            </c:numRef>
          </c:val>
          <c:extLst>
            <c:ext xmlns:c16="http://schemas.microsoft.com/office/drawing/2014/chart" uri="{C3380CC4-5D6E-409C-BE32-E72D297353CC}">
              <c16:uniqueId val="{00000008-F67D-4ECF-B529-9F03910715EA}"/>
            </c:ext>
          </c:extLst>
        </c:ser>
        <c:dLbls>
          <c:showLegendKey val="0"/>
          <c:showVal val="1"/>
          <c:showCatName val="0"/>
          <c:showSerName val="0"/>
          <c:showPercent val="0"/>
          <c:showBubbleSize val="0"/>
        </c:dLbls>
        <c:gapWidth val="38"/>
        <c:axId val="-1830888288"/>
        <c:axId val="-1830887200"/>
      </c:barChart>
      <c:catAx>
        <c:axId val="-1830888288"/>
        <c:scaling>
          <c:orientation val="minMax"/>
        </c:scaling>
        <c:delete val="0"/>
        <c:axPos val="b"/>
        <c:numFmt formatCode="General" sourceLinked="1"/>
        <c:majorTickMark val="none"/>
        <c:minorTickMark val="none"/>
        <c:tickLblPos val="nextTo"/>
        <c:spPr>
          <a:ln/>
        </c:spPr>
        <c:txPr>
          <a:bodyPr/>
          <a:lstStyle/>
          <a:p>
            <a:pPr>
              <a:defRPr sz="800" baseline="0">
                <a:latin typeface="Arial" panose="020B0604020202020204" pitchFamily="34" charset="0"/>
                <a:cs typeface="Arial" panose="020B0604020202020204" pitchFamily="34" charset="0"/>
              </a:defRPr>
            </a:pPr>
            <a:endParaRPr lang="fr-FR"/>
          </a:p>
        </c:txPr>
        <c:crossAx val="-1830887200"/>
        <c:crosses val="autoZero"/>
        <c:auto val="1"/>
        <c:lblAlgn val="ctr"/>
        <c:lblOffset val="100"/>
        <c:tickMarkSkip val="1"/>
        <c:noMultiLvlLbl val="0"/>
      </c:catAx>
      <c:valAx>
        <c:axId val="-1830887200"/>
        <c:scaling>
          <c:orientation val="minMax"/>
        </c:scaling>
        <c:delete val="1"/>
        <c:axPos val="l"/>
        <c:numFmt formatCode="0.00" sourceLinked="1"/>
        <c:majorTickMark val="out"/>
        <c:minorTickMark val="none"/>
        <c:tickLblPos val="nextTo"/>
        <c:crossAx val="-1830888288"/>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2.1931090974248717E-2"/>
          <c:w val="0.93574296449856365"/>
          <c:h val="0.76145483779007661"/>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7317-4CAA-A393-0599FC3C410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7317-4CAA-A393-0599FC3C4104}"/>
              </c:ext>
            </c:extLst>
          </c:dPt>
          <c:dPt>
            <c:idx val="2"/>
            <c:invertIfNegative val="0"/>
            <c:bubble3D val="0"/>
            <c:spPr>
              <a:solidFill>
                <a:srgbClr val="92D050">
                  <a:alpha val="69804"/>
                </a:srgbClr>
              </a:solidFill>
            </c:spPr>
            <c:extLst>
              <c:ext xmlns:c16="http://schemas.microsoft.com/office/drawing/2014/chart" uri="{C3380CC4-5D6E-409C-BE32-E72D297353CC}">
                <c16:uniqueId val="{00000005-7317-4CAA-A393-0599FC3C4104}"/>
              </c:ext>
            </c:extLst>
          </c:dPt>
          <c:dPt>
            <c:idx val="3"/>
            <c:invertIfNegative val="0"/>
            <c:bubble3D val="0"/>
            <c:spPr>
              <a:solidFill>
                <a:srgbClr val="FF0000">
                  <a:alpha val="69804"/>
                </a:srgbClr>
              </a:solidFill>
            </c:spPr>
            <c:extLst>
              <c:ext xmlns:c16="http://schemas.microsoft.com/office/drawing/2014/chart" uri="{C3380CC4-5D6E-409C-BE32-E72D297353CC}">
                <c16:uniqueId val="{00000007-7317-4CAA-A393-0599FC3C4104}"/>
              </c:ext>
            </c:extLst>
          </c:dPt>
          <c:dPt>
            <c:idx val="5"/>
            <c:invertIfNegative val="0"/>
            <c:bubble3D val="0"/>
            <c:spPr>
              <a:noFill/>
              <a:ln>
                <a:noFill/>
              </a:ln>
              <a:effectLst/>
            </c:spPr>
            <c:extLst>
              <c:ext xmlns:c16="http://schemas.microsoft.com/office/drawing/2014/chart" uri="{C3380CC4-5D6E-409C-BE32-E72D297353CC}">
                <c16:uniqueId val="{00000009-8CFE-435B-9B80-B835144B115D}"/>
              </c:ext>
            </c:extLst>
          </c:dPt>
          <c:dLbls>
            <c:dLbl>
              <c:idx val="0"/>
              <c:layout>
                <c:manualLayout>
                  <c:x val="-1.1434865386023561E-2"/>
                  <c:y val="-4.7466858228454624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17-4CAA-A393-0599FC3C4104}"/>
                </c:ext>
              </c:extLst>
            </c:dLbl>
            <c:dLbl>
              <c:idx val="1"/>
              <c:layout>
                <c:manualLayout>
                  <c:x val="1.8227196172715956E-3"/>
                  <c:y val="1.4239870591141766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2881202860699554"/>
                      <c:h val="9.0661699216348313E-2"/>
                    </c:manualLayout>
                  </c15:layout>
                </c:ext>
                <c:ext xmlns:c16="http://schemas.microsoft.com/office/drawing/2014/chart" uri="{C3380CC4-5D6E-409C-BE32-E72D297353CC}">
                  <c16:uniqueId val="{00000003-7317-4CAA-A393-0599FC3C4104}"/>
                </c:ext>
              </c:extLst>
            </c:dLbl>
            <c:dLbl>
              <c:idx val="2"/>
              <c:layout>
                <c:manualLayout>
                  <c:x val="1.6867021406429251E-2"/>
                  <c:y val="-1.6207128924098337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17-4CAA-A393-0599FC3C4104}"/>
                </c:ext>
              </c:extLst>
            </c:dLbl>
            <c:dLbl>
              <c:idx val="3"/>
              <c:layout>
                <c:manualLayout>
                  <c:x val="4.0646586443407722E-3"/>
                  <c:y val="-2.0507925283427687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17-4CAA-A393-0599FC3C4104}"/>
                </c:ext>
              </c:extLst>
            </c:dLbl>
            <c:dLbl>
              <c:idx val="4"/>
              <c:numFmt formatCode="#,##0.0" sourceLinked="0"/>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A-6795-4C25-89AD-F0B5966640F5}"/>
                </c:ext>
              </c:extLst>
            </c:dLbl>
            <c:dLbl>
              <c:idx val="5"/>
              <c:delete val="1"/>
              <c:extLst>
                <c:ext xmlns:c15="http://schemas.microsoft.com/office/drawing/2012/chart" uri="{CE6537A1-D6FC-4f65-9D91-7224C49458BB}"/>
                <c:ext xmlns:c16="http://schemas.microsoft.com/office/drawing/2014/chart" uri="{C3380CC4-5D6E-409C-BE32-E72D297353CC}">
                  <c16:uniqueId val="{00000009-8CFE-435B-9B80-B835144B115D}"/>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31.541635605343949</c:v>
                </c:pt>
                <c:pt idx="1">
                  <c:v>37.132327131952991</c:v>
                </c:pt>
                <c:pt idx="2">
                  <c:v>25.639473799457559</c:v>
                </c:pt>
                <c:pt idx="3">
                  <c:v>33.742089230037749</c:v>
                </c:pt>
                <c:pt idx="4">
                  <c:v>21.506734165179232</c:v>
                </c:pt>
                <c:pt idx="5">
                  <c:v>120</c:v>
                </c:pt>
              </c:numCache>
            </c:numRef>
          </c:val>
          <c:extLst>
            <c:ext xmlns:c16="http://schemas.microsoft.com/office/drawing/2014/chart" uri="{C3380CC4-5D6E-409C-BE32-E72D297353CC}">
              <c16:uniqueId val="{00000008-7317-4CAA-A393-0599FC3C4104}"/>
            </c:ext>
          </c:extLst>
        </c:ser>
        <c:dLbls>
          <c:showLegendKey val="0"/>
          <c:showVal val="1"/>
          <c:showCatName val="0"/>
          <c:showSerName val="0"/>
          <c:showPercent val="0"/>
          <c:showBubbleSize val="0"/>
        </c:dLbls>
        <c:gapWidth val="53"/>
        <c:axId val="-1832484752"/>
        <c:axId val="-1832480944"/>
      </c:barChart>
      <c:catAx>
        <c:axId val="-1832484752"/>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2480944"/>
        <c:crosses val="autoZero"/>
        <c:auto val="1"/>
        <c:lblAlgn val="ctr"/>
        <c:lblOffset val="100"/>
        <c:noMultiLvlLbl val="0"/>
      </c:catAx>
      <c:valAx>
        <c:axId val="-1832480944"/>
        <c:scaling>
          <c:orientation val="minMax"/>
        </c:scaling>
        <c:delete val="1"/>
        <c:axPos val="l"/>
        <c:numFmt formatCode="0.00" sourceLinked="1"/>
        <c:majorTickMark val="out"/>
        <c:minorTickMark val="none"/>
        <c:tickLblPos val="nextTo"/>
        <c:crossAx val="-1832484752"/>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1.7261576904946976E-2"/>
          <c:w val="0.93574296449856365"/>
          <c:h val="0.80974540405826856"/>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9008-40E4-8272-3C2407AB4637}"/>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9008-40E4-8272-3C2407AB4637}"/>
              </c:ext>
            </c:extLst>
          </c:dPt>
          <c:dPt>
            <c:idx val="2"/>
            <c:invertIfNegative val="0"/>
            <c:bubble3D val="0"/>
            <c:spPr>
              <a:solidFill>
                <a:srgbClr val="92D050">
                  <a:alpha val="69804"/>
                </a:srgbClr>
              </a:solidFill>
            </c:spPr>
            <c:extLst>
              <c:ext xmlns:c16="http://schemas.microsoft.com/office/drawing/2014/chart" uri="{C3380CC4-5D6E-409C-BE32-E72D297353CC}">
                <c16:uniqueId val="{00000005-9008-40E4-8272-3C2407AB4637}"/>
              </c:ext>
            </c:extLst>
          </c:dPt>
          <c:dPt>
            <c:idx val="3"/>
            <c:invertIfNegative val="0"/>
            <c:bubble3D val="0"/>
            <c:spPr>
              <a:solidFill>
                <a:srgbClr val="FF0000">
                  <a:alpha val="69804"/>
                </a:srgbClr>
              </a:solidFill>
            </c:spPr>
            <c:extLst>
              <c:ext xmlns:c16="http://schemas.microsoft.com/office/drawing/2014/chart" uri="{C3380CC4-5D6E-409C-BE32-E72D297353CC}">
                <c16:uniqueId val="{00000007-9008-40E4-8272-3C2407AB4637}"/>
              </c:ext>
            </c:extLst>
          </c:dPt>
          <c:dPt>
            <c:idx val="5"/>
            <c:invertIfNegative val="0"/>
            <c:bubble3D val="0"/>
            <c:spPr>
              <a:noFill/>
              <a:ln>
                <a:noFill/>
              </a:ln>
              <a:effectLst/>
            </c:spPr>
            <c:extLst>
              <c:ext xmlns:c16="http://schemas.microsoft.com/office/drawing/2014/chart" uri="{C3380CC4-5D6E-409C-BE32-E72D297353CC}">
                <c16:uniqueId val="{00000009-4148-4043-91A5-42CE20BED7FB}"/>
              </c:ext>
            </c:extLst>
          </c:dPt>
          <c:dLbls>
            <c:dLbl>
              <c:idx val="0"/>
              <c:layout>
                <c:manualLayout>
                  <c:x val="-2.7351673856338458E-2"/>
                  <c:y val="1.965566220428956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08-40E4-8272-3C2407AB4637}"/>
                </c:ext>
              </c:extLst>
            </c:dLbl>
            <c:dLbl>
              <c:idx val="1"/>
              <c:layout>
                <c:manualLayout>
                  <c:x val="-9.0508773201588896E-3"/>
                  <c:y val="-9.8278311021448277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08-40E4-8272-3C2407AB4637}"/>
                </c:ext>
              </c:extLst>
            </c:dLbl>
            <c:dLbl>
              <c:idx val="2"/>
              <c:layout>
                <c:manualLayout>
                  <c:x val="1.1586204185040159E-3"/>
                  <c:y val="1.8524687782574326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08-40E4-8272-3C2407AB4637}"/>
                </c:ext>
              </c:extLst>
            </c:dLbl>
            <c:dLbl>
              <c:idx val="3"/>
              <c:layout>
                <c:manualLayout>
                  <c:x val="1.4997543070009075E-2"/>
                  <c:y val="7.6641313212352643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08-40E4-8272-3C2407AB4637}"/>
                </c:ext>
              </c:extLst>
            </c:dLbl>
            <c:dLbl>
              <c:idx val="4"/>
              <c:layout>
                <c:manualLayout>
                  <c:x val="2.0066064708274614E-2"/>
                  <c:y val="3.3908919221032174E-2"/>
                </c:manualLayout>
              </c:layout>
              <c:showLegendKey val="0"/>
              <c:showVal val="1"/>
              <c:showCatName val="0"/>
              <c:showSerName val="0"/>
              <c:showPercent val="0"/>
              <c:showBubbleSize val="0"/>
              <c:extLst>
                <c:ext xmlns:c15="http://schemas.microsoft.com/office/drawing/2012/chart" uri="{CE6537A1-D6FC-4f65-9D91-7224C49458BB}">
                  <c15:layout>
                    <c:manualLayout>
                      <c:w val="0.29276789871961995"/>
                      <c:h val="9.3855787025483084E-2"/>
                    </c:manualLayout>
                  </c15:layout>
                </c:ext>
                <c:ext xmlns:c16="http://schemas.microsoft.com/office/drawing/2014/chart" uri="{C3380CC4-5D6E-409C-BE32-E72D297353CC}">
                  <c16:uniqueId val="{0000000A-4148-4043-91A5-42CE20BED7FB}"/>
                </c:ext>
              </c:extLst>
            </c:dLbl>
            <c:dLbl>
              <c:idx val="5"/>
              <c:delete val="1"/>
              <c:extLst>
                <c:ext xmlns:c15="http://schemas.microsoft.com/office/drawing/2012/chart" uri="{CE6537A1-D6FC-4f65-9D91-7224C49458BB}"/>
                <c:ext xmlns:c16="http://schemas.microsoft.com/office/drawing/2014/chart" uri="{C3380CC4-5D6E-409C-BE32-E72D297353CC}">
                  <c16:uniqueId val="{00000009-4148-4043-91A5-42CE20BED7FB}"/>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34.203921217080307</c:v>
                </c:pt>
                <c:pt idx="1">
                  <c:v>40.772513424678102</c:v>
                </c:pt>
                <c:pt idx="2">
                  <c:v>37.434389455817389</c:v>
                </c:pt>
                <c:pt idx="3">
                  <c:v>38.94108540761782</c:v>
                </c:pt>
                <c:pt idx="4">
                  <c:v>26.645785484847138</c:v>
                </c:pt>
                <c:pt idx="5">
                  <c:v>120</c:v>
                </c:pt>
              </c:numCache>
            </c:numRef>
          </c:val>
          <c:extLst>
            <c:ext xmlns:c16="http://schemas.microsoft.com/office/drawing/2014/chart" uri="{C3380CC4-5D6E-409C-BE32-E72D297353CC}">
              <c16:uniqueId val="{00000008-9008-40E4-8272-3C2407AB4637}"/>
            </c:ext>
          </c:extLst>
        </c:ser>
        <c:dLbls>
          <c:showLegendKey val="0"/>
          <c:showVal val="1"/>
          <c:showCatName val="0"/>
          <c:showSerName val="0"/>
          <c:showPercent val="0"/>
          <c:showBubbleSize val="0"/>
        </c:dLbls>
        <c:gapWidth val="53"/>
        <c:axId val="-1832480400"/>
        <c:axId val="-1832481488"/>
      </c:barChart>
      <c:catAx>
        <c:axId val="-1832480400"/>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832481488"/>
        <c:crosses val="autoZero"/>
        <c:auto val="1"/>
        <c:lblAlgn val="ctr"/>
        <c:lblOffset val="100"/>
        <c:noMultiLvlLbl val="0"/>
      </c:catAx>
      <c:valAx>
        <c:axId val="-1832481488"/>
        <c:scaling>
          <c:orientation val="minMax"/>
        </c:scaling>
        <c:delete val="1"/>
        <c:axPos val="l"/>
        <c:numFmt formatCode="0.00" sourceLinked="1"/>
        <c:majorTickMark val="out"/>
        <c:minorTickMark val="none"/>
        <c:tickLblPos val="nextTo"/>
        <c:crossAx val="-1832480400"/>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0070C0"/>
              </a:solidFill>
              <a:ln>
                <a:noFill/>
              </a:ln>
              <a:effectLst/>
              <a:sp3d/>
            </c:spPr>
            <c:extLst>
              <c:ext xmlns:c16="http://schemas.microsoft.com/office/drawing/2014/chart" uri="{C3380CC4-5D6E-409C-BE32-E72D297353CC}">
                <c16:uniqueId val="{00000001-A664-43CA-9000-BE41798728C1}"/>
              </c:ext>
            </c:extLst>
          </c:dPt>
          <c:dPt>
            <c:idx val="1"/>
            <c:invertIfNegative val="0"/>
            <c:bubble3D val="0"/>
            <c:spPr>
              <a:solidFill>
                <a:srgbClr val="FF9900"/>
              </a:solidFill>
              <a:ln>
                <a:noFill/>
              </a:ln>
              <a:effectLst/>
              <a:sp3d/>
            </c:spPr>
            <c:extLst>
              <c:ext xmlns:c16="http://schemas.microsoft.com/office/drawing/2014/chart" uri="{C3380CC4-5D6E-409C-BE32-E72D297353CC}">
                <c16:uniqueId val="{00000003-A664-43CA-9000-BE41798728C1}"/>
              </c:ext>
            </c:extLst>
          </c:dPt>
          <c:dPt>
            <c:idx val="2"/>
            <c:invertIfNegative val="0"/>
            <c:bubble3D val="0"/>
            <c:spPr>
              <a:solidFill>
                <a:srgbClr val="FF0000"/>
              </a:solidFill>
              <a:ln>
                <a:noFill/>
              </a:ln>
              <a:effectLst/>
              <a:sp3d/>
            </c:spPr>
            <c:extLst>
              <c:ext xmlns:c16="http://schemas.microsoft.com/office/drawing/2014/chart" uri="{C3380CC4-5D6E-409C-BE32-E72D297353CC}">
                <c16:uniqueId val="{00000005-A664-43CA-9000-BE41798728C1}"/>
              </c:ext>
            </c:extLst>
          </c:dPt>
          <c:dPt>
            <c:idx val="3"/>
            <c:invertIfNegative val="0"/>
            <c:bubble3D val="0"/>
            <c:spPr>
              <a:solidFill>
                <a:srgbClr val="66FF33"/>
              </a:solidFill>
              <a:ln>
                <a:noFill/>
              </a:ln>
              <a:effectLst/>
              <a:sp3d/>
            </c:spPr>
            <c:extLst>
              <c:ext xmlns:c16="http://schemas.microsoft.com/office/drawing/2014/chart" uri="{C3380CC4-5D6E-409C-BE32-E72D297353CC}">
                <c16:uniqueId val="{00000007-A664-43CA-9000-BE41798728C1}"/>
              </c:ext>
            </c:extLst>
          </c:dPt>
          <c:dPt>
            <c:idx val="4"/>
            <c:invertIfNegative val="0"/>
            <c:bubble3D val="0"/>
            <c:spPr>
              <a:solidFill>
                <a:schemeClr val="bg1">
                  <a:lumMod val="65000"/>
                </a:schemeClr>
              </a:solidFill>
              <a:ln>
                <a:noFill/>
              </a:ln>
              <a:effectLst/>
              <a:sp3d/>
            </c:spPr>
            <c:extLst>
              <c:ext xmlns:c16="http://schemas.microsoft.com/office/drawing/2014/chart" uri="{C3380CC4-5D6E-409C-BE32-E72D297353CC}">
                <c16:uniqueId val="{00000009-A664-43CA-9000-BE41798728C1}"/>
              </c:ext>
            </c:extLst>
          </c:dPt>
          <c:cat>
            <c:strRef>
              <c:f>BH!$B$65:$F$65</c:f>
              <c:strCache>
                <c:ptCount val="5"/>
                <c:pt idx="0">
                  <c:v>Topnet</c:v>
                </c:pt>
                <c:pt idx="1">
                  <c:v>Orange</c:v>
                </c:pt>
                <c:pt idx="2">
                  <c:v>Ooredoo</c:v>
                </c:pt>
                <c:pt idx="3">
                  <c:v>Hexabyte</c:v>
                </c:pt>
                <c:pt idx="4">
                  <c:v>Globalnet</c:v>
                </c:pt>
              </c:strCache>
            </c:strRef>
          </c:cat>
          <c:val>
            <c:numRef>
              <c:f>BH!$B$66:$F$66</c:f>
              <c:numCache>
                <c:formatCode>General</c:formatCode>
                <c:ptCount val="5"/>
                <c:pt idx="0">
                  <c:v>5</c:v>
                </c:pt>
                <c:pt idx="1">
                  <c:v>5</c:v>
                </c:pt>
                <c:pt idx="2">
                  <c:v>4</c:v>
                </c:pt>
                <c:pt idx="3">
                  <c:v>3</c:v>
                </c:pt>
                <c:pt idx="4">
                  <c:v>2</c:v>
                </c:pt>
              </c:numCache>
            </c:numRef>
          </c:val>
          <c:extLst>
            <c:ext xmlns:c16="http://schemas.microsoft.com/office/drawing/2014/chart" uri="{C3380CC4-5D6E-409C-BE32-E72D297353CC}">
              <c16:uniqueId val="{0000000A-A664-43CA-9000-BE41798728C1}"/>
            </c:ext>
          </c:extLst>
        </c:ser>
        <c:dLbls>
          <c:showLegendKey val="0"/>
          <c:showVal val="0"/>
          <c:showCatName val="0"/>
          <c:showSerName val="0"/>
          <c:showPercent val="0"/>
          <c:showBubbleSize val="0"/>
        </c:dLbls>
        <c:gapWidth val="150"/>
        <c:shape val="box"/>
        <c:axId val="2058635488"/>
        <c:axId val="2036007216"/>
        <c:axId val="0"/>
      </c:bar3DChart>
      <c:catAx>
        <c:axId val="2058635488"/>
        <c:scaling>
          <c:orientation val="minMax"/>
        </c:scaling>
        <c:delete val="1"/>
        <c:axPos val="b"/>
        <c:numFmt formatCode="General" sourceLinked="1"/>
        <c:majorTickMark val="none"/>
        <c:minorTickMark val="none"/>
        <c:tickLblPos val="nextTo"/>
        <c:crossAx val="2036007216"/>
        <c:crosses val="autoZero"/>
        <c:auto val="1"/>
        <c:lblAlgn val="ctr"/>
        <c:lblOffset val="100"/>
        <c:noMultiLvlLbl val="0"/>
      </c:catAx>
      <c:valAx>
        <c:axId val="2036007216"/>
        <c:scaling>
          <c:orientation val="minMax"/>
        </c:scaling>
        <c:delete val="1"/>
        <c:axPos val="l"/>
        <c:numFmt formatCode="General" sourceLinked="1"/>
        <c:majorTickMark val="none"/>
        <c:minorTickMark val="none"/>
        <c:tickLblPos val="nextTo"/>
        <c:crossAx val="205863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Disponibilité!$B$2</c:f>
              <c:strCache>
                <c:ptCount val="1"/>
                <c:pt idx="0">
                  <c:v>Juillet</c:v>
                </c:pt>
              </c:strCache>
            </c:strRef>
          </c:tx>
          <c:spPr>
            <a:solidFill>
              <a:srgbClr val="00B050"/>
            </a:solidFill>
            <a:ln>
              <a:noFill/>
            </a:ln>
            <a:effectLst/>
          </c:spPr>
          <c:invertIfNegative val="0"/>
          <c:cat>
            <c:strRef>
              <c:f>Disponibilité!$A$3:$A$26</c:f>
              <c:strCache>
                <c:ptCount val="1"/>
                <c:pt idx="0">
                  <c:v>Tataouine</c:v>
                </c:pt>
              </c:strCache>
              <c:extLst/>
            </c:strRef>
          </c:cat>
          <c:val>
            <c:numRef>
              <c:f>Disponibilité!$B$3:$B$26</c:f>
              <c:numCache>
                <c:formatCode>0.00%</c:formatCode>
                <c:ptCount val="1"/>
                <c:pt idx="0">
                  <c:v>0.9472231804070369</c:v>
                </c:pt>
              </c:numCache>
              <c:extLst/>
            </c:numRef>
          </c:val>
          <c:extLst>
            <c:ext xmlns:c16="http://schemas.microsoft.com/office/drawing/2014/chart" uri="{C3380CC4-5D6E-409C-BE32-E72D297353CC}">
              <c16:uniqueId val="{00000000-2C39-4ECC-A40D-370E687F18CF}"/>
            </c:ext>
          </c:extLst>
        </c:ser>
        <c:ser>
          <c:idx val="1"/>
          <c:order val="1"/>
          <c:tx>
            <c:strRef>
              <c:f>Disponibilité!$C$2</c:f>
              <c:strCache>
                <c:ptCount val="1"/>
                <c:pt idx="0">
                  <c:v>Août</c:v>
                </c:pt>
              </c:strCache>
            </c:strRef>
          </c:tx>
          <c:spPr>
            <a:solidFill>
              <a:srgbClr val="FFC000"/>
            </a:solidFill>
            <a:ln>
              <a:noFill/>
            </a:ln>
            <a:effectLst/>
          </c:spPr>
          <c:invertIfNegative val="0"/>
          <c:cat>
            <c:strRef>
              <c:f>Disponibilité!$A$3:$A$26</c:f>
              <c:strCache>
                <c:ptCount val="1"/>
                <c:pt idx="0">
                  <c:v>Tataouine</c:v>
                </c:pt>
              </c:strCache>
              <c:extLst/>
            </c:strRef>
          </c:cat>
          <c:val>
            <c:numRef>
              <c:f>Disponibilité!$C$3:$C$26</c:f>
              <c:numCache>
                <c:formatCode>0.00%</c:formatCode>
                <c:ptCount val="1"/>
                <c:pt idx="0">
                  <c:v>0.7558755165289256</c:v>
                </c:pt>
              </c:numCache>
              <c:extLst/>
            </c:numRef>
          </c:val>
          <c:extLst>
            <c:ext xmlns:c16="http://schemas.microsoft.com/office/drawing/2014/chart" uri="{C3380CC4-5D6E-409C-BE32-E72D297353CC}">
              <c16:uniqueId val="{00000001-2C39-4ECC-A40D-370E687F18CF}"/>
            </c:ext>
          </c:extLst>
        </c:ser>
        <c:ser>
          <c:idx val="2"/>
          <c:order val="2"/>
          <c:tx>
            <c:strRef>
              <c:f>Disponibilité!$D$2</c:f>
              <c:strCache>
                <c:ptCount val="1"/>
                <c:pt idx="0">
                  <c:v>Septembre</c:v>
                </c:pt>
              </c:strCache>
            </c:strRef>
          </c:tx>
          <c:spPr>
            <a:solidFill>
              <a:srgbClr val="0070C0"/>
            </a:solidFill>
            <a:ln>
              <a:noFill/>
            </a:ln>
            <a:effectLst/>
          </c:spPr>
          <c:invertIfNegative val="0"/>
          <c:cat>
            <c:strRef>
              <c:f>Disponibilité!$A$3:$A$26</c:f>
              <c:strCache>
                <c:ptCount val="1"/>
                <c:pt idx="0">
                  <c:v>Tataouine</c:v>
                </c:pt>
              </c:strCache>
              <c:extLst/>
            </c:strRef>
          </c:cat>
          <c:val>
            <c:numRef>
              <c:f>Disponibilité!$D$3:$D$26</c:f>
              <c:numCache>
                <c:formatCode>0.00%</c:formatCode>
                <c:ptCount val="1"/>
                <c:pt idx="0">
                  <c:v>0.3341840402588066</c:v>
                </c:pt>
              </c:numCache>
              <c:extLst/>
            </c:numRef>
          </c:val>
          <c:extLst>
            <c:ext xmlns:c16="http://schemas.microsoft.com/office/drawing/2014/chart" uri="{C3380CC4-5D6E-409C-BE32-E72D297353CC}">
              <c16:uniqueId val="{00000002-2C39-4ECC-A40D-370E687F18CF}"/>
            </c:ext>
          </c:extLst>
        </c:ser>
        <c:dLbls>
          <c:showLegendKey val="0"/>
          <c:showVal val="0"/>
          <c:showCatName val="0"/>
          <c:showSerName val="0"/>
          <c:showPercent val="0"/>
          <c:showBubbleSize val="0"/>
        </c:dLbls>
        <c:gapWidth val="219"/>
        <c:overlap val="-27"/>
        <c:axId val="851583855"/>
        <c:axId val="951581503"/>
      </c:barChart>
      <c:lineChart>
        <c:grouping val="standard"/>
        <c:varyColors val="0"/>
        <c:dLbls>
          <c:showLegendKey val="0"/>
          <c:showVal val="0"/>
          <c:showCatName val="0"/>
          <c:showSerName val="0"/>
          <c:showPercent val="0"/>
          <c:showBubbleSize val="0"/>
        </c:dLbls>
        <c:marker val="1"/>
        <c:smooth val="0"/>
        <c:axId val="851583855"/>
        <c:axId val="951581503"/>
        <c:extLst>
          <c:ext xmlns:c15="http://schemas.microsoft.com/office/drawing/2012/chart" uri="{02D57815-91ED-43cb-92C2-25804820EDAC}">
            <c15:filteredLineSeries>
              <c15:ser>
                <c:idx val="3"/>
                <c:order val="3"/>
                <c:tx>
                  <c:strRef>
                    <c:extLst>
                      <c:ext uri="{02D57815-91ED-43cb-92C2-25804820EDAC}">
                        <c15:formulaRef>
                          <c15:sqref>Disponibilité!$E$2</c15:sqref>
                        </c15:formulaRef>
                      </c:ext>
                    </c:extLst>
                    <c:strCache>
                      <c:ptCount val="1"/>
                      <c:pt idx="0">
                        <c:v>Seuil</c:v>
                      </c:pt>
                    </c:strCache>
                  </c:strRef>
                </c:tx>
                <c:spPr>
                  <a:ln w="28575" cap="rnd">
                    <a:solidFill>
                      <a:srgbClr val="FF0000"/>
                    </a:solidFill>
                    <a:prstDash val="dash"/>
                    <a:round/>
                  </a:ln>
                  <a:effectLst/>
                </c:spPr>
                <c:marker>
                  <c:symbol val="none"/>
                </c:marker>
                <c:cat>
                  <c:strRef>
                    <c:extLst>
                      <c:ext uri="{02D57815-91ED-43cb-92C2-25804820EDAC}">
                        <c15:formulaRef>
                          <c15:sqref>Disponibilité!$A$3:$A$26</c15:sqref>
                        </c15:formulaRef>
                      </c:ext>
                    </c:extLst>
                    <c:strCache>
                      <c:ptCount val="1"/>
                      <c:pt idx="0">
                        <c:v>Tataouine</c:v>
                      </c:pt>
                    </c:strCache>
                  </c:strRef>
                </c:cat>
                <c:val>
                  <c:numRef>
                    <c:extLst>
                      <c:ext uri="{02D57815-91ED-43cb-92C2-25804820EDAC}">
                        <c15:formulaRef>
                          <c15:sqref>Disponibilité!$E$3:$E$26</c15:sqref>
                        </c15:formulaRef>
                      </c:ext>
                    </c:extLst>
                    <c:numCache>
                      <c:formatCode>0%</c:formatCode>
                      <c:ptCount val="1"/>
                      <c:pt idx="0">
                        <c:v>0.98</c:v>
                      </c:pt>
                    </c:numCache>
                  </c:numRef>
                </c:val>
                <c:smooth val="0"/>
                <c:extLst>
                  <c:ext xmlns:c16="http://schemas.microsoft.com/office/drawing/2014/chart" uri="{C3380CC4-5D6E-409C-BE32-E72D297353CC}">
                    <c16:uniqueId val="{00000003-2C39-4ECC-A40D-370E687F18CF}"/>
                  </c:ext>
                </c:extLst>
              </c15:ser>
            </c15:filteredLineSeries>
          </c:ext>
        </c:extLst>
      </c:lineChart>
      <c:catAx>
        <c:axId val="85158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51581503"/>
        <c:crosses val="autoZero"/>
        <c:auto val="1"/>
        <c:lblAlgn val="ctr"/>
        <c:lblOffset val="100"/>
        <c:noMultiLvlLbl val="0"/>
      </c:catAx>
      <c:valAx>
        <c:axId val="95158150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1583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1151329258083229"/>
          <c:y val="6.4681991160258703E-2"/>
          <c:w val="0.89352416422375114"/>
          <c:h val="0.77259441287393982"/>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AE86-471A-BF22-389DFCDFB08F}"/>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AE86-471A-BF22-389DFCDFB08F}"/>
              </c:ext>
            </c:extLst>
          </c:dPt>
          <c:dPt>
            <c:idx val="2"/>
            <c:invertIfNegative val="0"/>
            <c:bubble3D val="0"/>
            <c:spPr>
              <a:solidFill>
                <a:srgbClr val="92D050">
                  <a:alpha val="69804"/>
                </a:srgbClr>
              </a:solidFill>
            </c:spPr>
            <c:extLst>
              <c:ext xmlns:c16="http://schemas.microsoft.com/office/drawing/2014/chart" uri="{C3380CC4-5D6E-409C-BE32-E72D297353CC}">
                <c16:uniqueId val="{00000005-AE86-471A-BF22-389DFCDFB08F}"/>
              </c:ext>
            </c:extLst>
          </c:dPt>
          <c:dPt>
            <c:idx val="3"/>
            <c:invertIfNegative val="0"/>
            <c:bubble3D val="0"/>
            <c:spPr>
              <a:solidFill>
                <a:srgbClr val="FF0000">
                  <a:alpha val="69804"/>
                </a:srgbClr>
              </a:solidFill>
            </c:spPr>
            <c:extLst>
              <c:ext xmlns:c16="http://schemas.microsoft.com/office/drawing/2014/chart" uri="{C3380CC4-5D6E-409C-BE32-E72D297353CC}">
                <c16:uniqueId val="{00000007-AE86-471A-BF22-389DFCDFB08F}"/>
              </c:ext>
            </c:extLst>
          </c:dPt>
          <c:dPt>
            <c:idx val="5"/>
            <c:invertIfNegative val="0"/>
            <c:bubble3D val="0"/>
            <c:spPr>
              <a:noFill/>
              <a:effectLst/>
            </c:spPr>
            <c:extLst>
              <c:ext xmlns:c16="http://schemas.microsoft.com/office/drawing/2014/chart" uri="{C3380CC4-5D6E-409C-BE32-E72D297353CC}">
                <c16:uniqueId val="{00000009-AE86-471A-BF22-389DFCDFB08F}"/>
              </c:ext>
            </c:extLst>
          </c:dPt>
          <c:dLbls>
            <c:dLbl>
              <c:idx val="0"/>
              <c:layout>
                <c:manualLayout>
                  <c:x val="-3.6825095546278691E-2"/>
                  <c:y val="3.5107229087899185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507673066099681"/>
                      <c:h val="0.10727766145573767"/>
                    </c:manualLayout>
                  </c15:layout>
                </c:ext>
                <c:ext xmlns:c16="http://schemas.microsoft.com/office/drawing/2014/chart" uri="{C3380CC4-5D6E-409C-BE32-E72D297353CC}">
                  <c16:uniqueId val="{00000001-AE86-471A-BF22-389DFCDFB08F}"/>
                </c:ext>
              </c:extLst>
            </c:dLbl>
            <c:dLbl>
              <c:idx val="1"/>
              <c:layout>
                <c:manualLayout>
                  <c:x val="-6.243382058954047E-3"/>
                  <c:y val="1.5045955323385341E-2"/>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5870900642540484"/>
                      <c:h val="9.724702457348075E-2"/>
                    </c:manualLayout>
                  </c15:layout>
                </c:ext>
                <c:ext xmlns:c16="http://schemas.microsoft.com/office/drawing/2014/chart" uri="{C3380CC4-5D6E-409C-BE32-E72D297353CC}">
                  <c16:uniqueId val="{00000003-AE86-471A-BF22-389DFCDFB08F}"/>
                </c:ext>
              </c:extLst>
            </c:dLbl>
            <c:dLbl>
              <c:idx val="2"/>
              <c:layout>
                <c:manualLayout>
                  <c:x val="-7.6666120598265011E-3"/>
                  <c:y val="3.730679278160448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666512413232443"/>
                      <c:h val="0.10727766145573767"/>
                    </c:manualLayout>
                  </c15:layout>
                </c:ext>
                <c:ext xmlns:c16="http://schemas.microsoft.com/office/drawing/2014/chart" uri="{C3380CC4-5D6E-409C-BE32-E72D297353CC}">
                  <c16:uniqueId val="{00000005-AE86-471A-BF22-389DFCDFB08F}"/>
                </c:ext>
              </c:extLst>
            </c:dLbl>
            <c:dLbl>
              <c:idx val="3"/>
              <c:layout>
                <c:manualLayout>
                  <c:x val="3.0608075410162544E-3"/>
                  <c:y val="-9.837132469961631E-4"/>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3488337189669189"/>
                      <c:h val="0.10727766145573767"/>
                    </c:manualLayout>
                  </c15:layout>
                </c:ext>
                <c:ext xmlns:c16="http://schemas.microsoft.com/office/drawing/2014/chart" uri="{C3380CC4-5D6E-409C-BE32-E72D297353CC}">
                  <c16:uniqueId val="{00000007-AE86-471A-BF22-389DFCDFB08F}"/>
                </c:ext>
              </c:extLst>
            </c:dLbl>
            <c:dLbl>
              <c:idx val="5"/>
              <c:delete val="1"/>
              <c:extLst>
                <c:ext xmlns:c15="http://schemas.microsoft.com/office/drawing/2012/chart" uri="{CE6537A1-D6FC-4f65-9D91-7224C49458BB}"/>
                <c:ext xmlns:c16="http://schemas.microsoft.com/office/drawing/2014/chart" uri="{C3380CC4-5D6E-409C-BE32-E72D297353CC}">
                  <c16:uniqueId val="{00000009-AE86-471A-BF22-389DFCDFB08F}"/>
                </c:ext>
              </c:extLst>
            </c:dLbl>
            <c:numFmt formatCode="0.00" sourceLinked="0"/>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0.84228306940486031</c:v>
                </c:pt>
                <c:pt idx="1">
                  <c:v>0.84165807931124192</c:v>
                </c:pt>
                <c:pt idx="2">
                  <c:v>0.79955533577019355</c:v>
                </c:pt>
                <c:pt idx="3">
                  <c:v>0.84638240344740157</c:v>
                </c:pt>
                <c:pt idx="4">
                  <c:v>0.8528430975410578</c:v>
                </c:pt>
                <c:pt idx="5">
                  <c:v>1</c:v>
                </c:pt>
              </c:numCache>
            </c:numRef>
          </c:val>
          <c:extLst>
            <c:ext xmlns:c16="http://schemas.microsoft.com/office/drawing/2014/chart" uri="{C3380CC4-5D6E-409C-BE32-E72D297353CC}">
              <c16:uniqueId val="{0000000A-AE86-471A-BF22-389DFCDFB08F}"/>
            </c:ext>
          </c:extLst>
        </c:ser>
        <c:dLbls>
          <c:showLegendKey val="0"/>
          <c:showVal val="1"/>
          <c:showCatName val="0"/>
          <c:showSerName val="0"/>
          <c:showPercent val="0"/>
          <c:showBubbleSize val="0"/>
        </c:dLbls>
        <c:gapWidth val="53"/>
        <c:axId val="-1957914656"/>
        <c:axId val="-1957914112"/>
      </c:barChart>
      <c:catAx>
        <c:axId val="-1957914656"/>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957914112"/>
        <c:crosses val="autoZero"/>
        <c:auto val="1"/>
        <c:lblAlgn val="ctr"/>
        <c:lblOffset val="100"/>
        <c:noMultiLvlLbl val="0"/>
      </c:catAx>
      <c:valAx>
        <c:axId val="-1957914112"/>
        <c:scaling>
          <c:orientation val="minMax"/>
          <c:max val="1"/>
        </c:scaling>
        <c:delete val="1"/>
        <c:axPos val="l"/>
        <c:numFmt formatCode="0.00" sourceLinked="1"/>
        <c:majorTickMark val="out"/>
        <c:minorTickMark val="none"/>
        <c:tickLblPos val="nextTo"/>
        <c:crossAx val="-1957914656"/>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4.3603815764774151E-2"/>
          <c:w val="0.93574296449856365"/>
          <c:h val="0.79367258826942444"/>
        </c:manualLayout>
      </c:layout>
      <c:barChart>
        <c:barDir val="col"/>
        <c:grouping val="clustered"/>
        <c:varyColors val="0"/>
        <c:ser>
          <c:idx val="0"/>
          <c:order val="0"/>
          <c:tx>
            <c:strRef>
              <c:f>Sheet1!$B$1</c:f>
              <c:strCache>
                <c:ptCount val="1"/>
                <c:pt idx="0">
                  <c:v>Juin</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9EA5-4EF8-A3DE-45B9533B0535}"/>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9EA5-4EF8-A3DE-45B9533B0535}"/>
              </c:ext>
            </c:extLst>
          </c:dPt>
          <c:dPt>
            <c:idx val="2"/>
            <c:invertIfNegative val="0"/>
            <c:bubble3D val="0"/>
            <c:spPr>
              <a:solidFill>
                <a:srgbClr val="92D050">
                  <a:alpha val="69804"/>
                </a:srgbClr>
              </a:solidFill>
            </c:spPr>
            <c:extLst>
              <c:ext xmlns:c16="http://schemas.microsoft.com/office/drawing/2014/chart" uri="{C3380CC4-5D6E-409C-BE32-E72D297353CC}">
                <c16:uniqueId val="{00000005-9EA5-4EF8-A3DE-45B9533B0535}"/>
              </c:ext>
            </c:extLst>
          </c:dPt>
          <c:dPt>
            <c:idx val="3"/>
            <c:invertIfNegative val="0"/>
            <c:bubble3D val="0"/>
            <c:spPr>
              <a:solidFill>
                <a:srgbClr val="FF0000">
                  <a:alpha val="69804"/>
                </a:srgbClr>
              </a:solidFill>
            </c:spPr>
            <c:extLst>
              <c:ext xmlns:c16="http://schemas.microsoft.com/office/drawing/2014/chart" uri="{C3380CC4-5D6E-409C-BE32-E72D297353CC}">
                <c16:uniqueId val="{00000007-9EA5-4EF8-A3DE-45B9533B0535}"/>
              </c:ext>
            </c:extLst>
          </c:dPt>
          <c:dPt>
            <c:idx val="5"/>
            <c:invertIfNegative val="0"/>
            <c:bubble3D val="0"/>
            <c:spPr>
              <a:noFill/>
              <a:effectLst/>
            </c:spPr>
            <c:extLst>
              <c:ext xmlns:c16="http://schemas.microsoft.com/office/drawing/2014/chart" uri="{C3380CC4-5D6E-409C-BE32-E72D297353CC}">
                <c16:uniqueId val="{00000009-9EA5-4EF8-A3DE-45B9533B0535}"/>
              </c:ext>
            </c:extLst>
          </c:dPt>
          <c:dLbls>
            <c:dLbl>
              <c:idx val="0"/>
              <c:layout>
                <c:manualLayout>
                  <c:x val="-4.3427653196815054E-2"/>
                  <c:y val="0"/>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A5-4EF8-A3DE-45B9533B0535}"/>
                </c:ext>
              </c:extLst>
            </c:dLbl>
            <c:dLbl>
              <c:idx val="1"/>
              <c:layout>
                <c:manualLayout>
                  <c:x val="1.1597188601957735E-2"/>
                  <c:y val="8.7979048516981517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A5-4EF8-A3DE-45B9533B0535}"/>
                </c:ext>
              </c:extLst>
            </c:dLbl>
            <c:dLbl>
              <c:idx val="2"/>
              <c:layout>
                <c:manualLayout>
                  <c:x val="-2.5181721105743313E-3"/>
                  <c:y val="-8.1044636897650933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A5-4EF8-A3DE-45B9533B0535}"/>
                </c:ext>
              </c:extLst>
            </c:dLbl>
            <c:dLbl>
              <c:idx val="3"/>
              <c:layout>
                <c:manualLayout>
                  <c:x val="3.5063503672191181E-2"/>
                  <c:y val="2.1825038767932688E-3"/>
                </c:manualLayout>
              </c:layout>
              <c:numFmt formatCode="0.00" sourceLinked="0"/>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A5-4EF8-A3DE-45B9533B0535}"/>
                </c:ext>
              </c:extLst>
            </c:dLbl>
            <c:dLbl>
              <c:idx val="4"/>
              <c:layout>
                <c:manualLayout>
                  <c:x val="2.616371895633535E-2"/>
                  <c:y val="8.79790485169815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EA5-4EF8-A3DE-45B9533B0535}"/>
                </c:ext>
              </c:extLst>
            </c:dLbl>
            <c:dLbl>
              <c:idx val="5"/>
              <c:delete val="1"/>
              <c:extLst>
                <c:ext xmlns:c15="http://schemas.microsoft.com/office/drawing/2012/chart" uri="{CE6537A1-D6FC-4f65-9D91-7224C49458BB}"/>
                <c:ext xmlns:c16="http://schemas.microsoft.com/office/drawing/2014/chart" uri="{C3380CC4-5D6E-409C-BE32-E72D297353CC}">
                  <c16:uniqueId val="{00000009-9EA5-4EF8-A3DE-45B9533B0535}"/>
                </c:ext>
              </c:extLst>
            </c:dLbl>
            <c:numFmt formatCode="0.00" sourceLinked="0"/>
            <c:spPr>
              <a:noFill/>
              <a:ln>
                <a:noFill/>
              </a:ln>
              <a:effectLst/>
            </c:spPr>
            <c:txPr>
              <a:bodyPr/>
              <a:lstStyle/>
              <a:p>
                <a:pPr>
                  <a:defRPr sz="8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0.84005694830375499</c:v>
                </c:pt>
                <c:pt idx="1">
                  <c:v>0.85063935929213785</c:v>
                </c:pt>
                <c:pt idx="2">
                  <c:v>0.79920156686642685</c:v>
                </c:pt>
                <c:pt idx="3">
                  <c:v>0.85068557521036858</c:v>
                </c:pt>
                <c:pt idx="4">
                  <c:v>0.85408554899906508</c:v>
                </c:pt>
                <c:pt idx="5">
                  <c:v>1</c:v>
                </c:pt>
              </c:numCache>
            </c:numRef>
          </c:val>
          <c:extLst>
            <c:ext xmlns:c16="http://schemas.microsoft.com/office/drawing/2014/chart" uri="{C3380CC4-5D6E-409C-BE32-E72D297353CC}">
              <c16:uniqueId val="{0000000B-9EA5-4EF8-A3DE-45B9533B0535}"/>
            </c:ext>
          </c:extLst>
        </c:ser>
        <c:dLbls>
          <c:showLegendKey val="0"/>
          <c:showVal val="1"/>
          <c:showCatName val="0"/>
          <c:showSerName val="0"/>
          <c:showPercent val="0"/>
          <c:showBubbleSize val="0"/>
        </c:dLbls>
        <c:gapWidth val="53"/>
        <c:axId val="-1715473600"/>
        <c:axId val="-1715474688"/>
      </c:barChart>
      <c:catAx>
        <c:axId val="-1715473600"/>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4688"/>
        <c:crosses val="autoZero"/>
        <c:auto val="1"/>
        <c:lblAlgn val="ctr"/>
        <c:lblOffset val="100"/>
        <c:noMultiLvlLbl val="0"/>
      </c:catAx>
      <c:valAx>
        <c:axId val="-1715474688"/>
        <c:scaling>
          <c:orientation val="minMax"/>
          <c:max val="1"/>
        </c:scaling>
        <c:delete val="1"/>
        <c:axPos val="l"/>
        <c:numFmt formatCode="0.00" sourceLinked="1"/>
        <c:majorTickMark val="out"/>
        <c:minorTickMark val="none"/>
        <c:tickLblPos val="nextTo"/>
        <c:crossAx val="-1715473600"/>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4794532600763063"/>
          <c:y val="0.12079367179936391"/>
          <c:w val="0.93574296449856365"/>
          <c:h val="0.68211747420984559"/>
        </c:manualLayout>
      </c:layout>
      <c:barChart>
        <c:barDir val="col"/>
        <c:grouping val="clustered"/>
        <c:varyColors val="0"/>
        <c:ser>
          <c:idx val="0"/>
          <c:order val="0"/>
          <c:tx>
            <c:strRef>
              <c:f>Sheet1!$B$1</c:f>
              <c:strCache>
                <c:ptCount val="1"/>
                <c:pt idx="0">
                  <c:v>Mai</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7861-4678-94C2-AE3024477084}"/>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7861-4678-94C2-AE3024477084}"/>
              </c:ext>
            </c:extLst>
          </c:dPt>
          <c:dPt>
            <c:idx val="2"/>
            <c:invertIfNegative val="0"/>
            <c:bubble3D val="0"/>
            <c:spPr>
              <a:solidFill>
                <a:srgbClr val="92D050">
                  <a:alpha val="69804"/>
                </a:srgbClr>
              </a:solidFill>
            </c:spPr>
            <c:extLst>
              <c:ext xmlns:c16="http://schemas.microsoft.com/office/drawing/2014/chart" uri="{C3380CC4-5D6E-409C-BE32-E72D297353CC}">
                <c16:uniqueId val="{00000005-7861-4678-94C2-AE3024477084}"/>
              </c:ext>
            </c:extLst>
          </c:dPt>
          <c:dPt>
            <c:idx val="3"/>
            <c:invertIfNegative val="0"/>
            <c:bubble3D val="0"/>
            <c:spPr>
              <a:solidFill>
                <a:srgbClr val="FF0000">
                  <a:alpha val="69804"/>
                </a:srgbClr>
              </a:solidFill>
            </c:spPr>
            <c:extLst>
              <c:ext xmlns:c16="http://schemas.microsoft.com/office/drawing/2014/chart" uri="{C3380CC4-5D6E-409C-BE32-E72D297353CC}">
                <c16:uniqueId val="{00000007-7861-4678-94C2-AE3024477084}"/>
              </c:ext>
            </c:extLst>
          </c:dPt>
          <c:dPt>
            <c:idx val="5"/>
            <c:invertIfNegative val="0"/>
            <c:bubble3D val="0"/>
            <c:spPr>
              <a:noFill/>
              <a:effectLst/>
            </c:spPr>
            <c:extLst>
              <c:ext xmlns:c16="http://schemas.microsoft.com/office/drawing/2014/chart" uri="{C3380CC4-5D6E-409C-BE32-E72D297353CC}">
                <c16:uniqueId val="{00000009-2D91-4147-9DEE-7C229A1A61F0}"/>
              </c:ext>
            </c:extLst>
          </c:dPt>
          <c:dLbls>
            <c:dLbl>
              <c:idx val="0"/>
              <c:layout>
                <c:manualLayout>
                  <c:x val="1.2103439693424508E-2"/>
                  <c:y val="-3.0177400052660698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8004981429620884"/>
                      <c:h val="6.0661350590145317E-2"/>
                    </c:manualLayout>
                  </c15:layout>
                </c:ext>
                <c:ext xmlns:c16="http://schemas.microsoft.com/office/drawing/2014/chart" uri="{C3380CC4-5D6E-409C-BE32-E72D297353CC}">
                  <c16:uniqueId val="{00000001-7861-4678-94C2-AE3024477084}"/>
                </c:ext>
              </c:extLst>
            </c:dLbl>
            <c:dLbl>
              <c:idx val="1"/>
              <c:layout>
                <c:manualLayout>
                  <c:x val="2.2453797029341981E-2"/>
                  <c:y val="6.0359552826015255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61-4678-94C2-AE3024477084}"/>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61-4678-94C2-AE3024477084}"/>
                </c:ext>
              </c:extLst>
            </c:dLbl>
            <c:dLbl>
              <c:idx val="3"/>
              <c:layout>
                <c:manualLayout>
                  <c:x val="1.9756376392627773E-2"/>
                  <c:y val="-6.0800808929360847E-4"/>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61-4678-94C2-AE3024477084}"/>
                </c:ext>
              </c:extLst>
            </c:dLbl>
            <c:dLbl>
              <c:idx val="5"/>
              <c:delete val="1"/>
              <c:extLst>
                <c:ext xmlns:c15="http://schemas.microsoft.com/office/drawing/2012/chart" uri="{CE6537A1-D6FC-4f65-9D91-7224C49458BB}"/>
                <c:ext xmlns:c16="http://schemas.microsoft.com/office/drawing/2014/chart" uri="{C3380CC4-5D6E-409C-BE32-E72D297353CC}">
                  <c16:uniqueId val="{00000009-2D91-4147-9DEE-7C229A1A61F0}"/>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Globalnet</c:v>
                </c:pt>
                <c:pt idx="1">
                  <c:v>Topnet</c:v>
                </c:pt>
                <c:pt idx="2">
                  <c:v>Hexabyte</c:v>
                </c:pt>
                <c:pt idx="3">
                  <c:v>Ooredoo</c:v>
                </c:pt>
                <c:pt idx="4">
                  <c:v>Orange</c:v>
                </c:pt>
              </c:strCache>
            </c:strRef>
          </c:cat>
          <c:val>
            <c:numRef>
              <c:f>Sheet1!$B$2:$B$7</c:f>
              <c:numCache>
                <c:formatCode>0.00</c:formatCode>
                <c:ptCount val="6"/>
                <c:pt idx="0">
                  <c:v>47.361435286844525</c:v>
                </c:pt>
                <c:pt idx="1">
                  <c:v>30.860260704479785</c:v>
                </c:pt>
                <c:pt idx="2">
                  <c:v>41.614922479290883</c:v>
                </c:pt>
                <c:pt idx="3">
                  <c:v>39.30358128223871</c:v>
                </c:pt>
                <c:pt idx="4">
                  <c:v>42.894899742355733</c:v>
                </c:pt>
              </c:numCache>
            </c:numRef>
          </c:val>
          <c:extLst>
            <c:ext xmlns:c16="http://schemas.microsoft.com/office/drawing/2014/chart" uri="{C3380CC4-5D6E-409C-BE32-E72D297353CC}">
              <c16:uniqueId val="{00000008-7861-4678-94C2-AE3024477084}"/>
            </c:ext>
          </c:extLst>
        </c:ser>
        <c:dLbls>
          <c:showLegendKey val="0"/>
          <c:showVal val="1"/>
          <c:showCatName val="0"/>
          <c:showSerName val="0"/>
          <c:showPercent val="0"/>
          <c:showBubbleSize val="0"/>
        </c:dLbls>
        <c:gapWidth val="53"/>
        <c:axId val="-1715474144"/>
        <c:axId val="-1715475232"/>
      </c:barChart>
      <c:catAx>
        <c:axId val="-1715474144"/>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5232"/>
        <c:crosses val="autoZero"/>
        <c:auto val="1"/>
        <c:lblAlgn val="ctr"/>
        <c:lblOffset val="100"/>
        <c:noMultiLvlLbl val="0"/>
      </c:catAx>
      <c:valAx>
        <c:axId val="-1715475232"/>
        <c:scaling>
          <c:orientation val="minMax"/>
          <c:max val="60"/>
        </c:scaling>
        <c:delete val="1"/>
        <c:axPos val="l"/>
        <c:numFmt formatCode="0.00" sourceLinked="1"/>
        <c:majorTickMark val="out"/>
        <c:minorTickMark val="none"/>
        <c:tickLblPos val="nextTo"/>
        <c:crossAx val="-1715474144"/>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0.13240635772621059"/>
          <c:w val="0.93574296449856365"/>
          <c:h val="0.68341988356011019"/>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EEF1-44BE-ADD0-49F9C9C8269F}"/>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EEF1-44BE-ADD0-49F9C9C8269F}"/>
              </c:ext>
            </c:extLst>
          </c:dPt>
          <c:dPt>
            <c:idx val="2"/>
            <c:invertIfNegative val="0"/>
            <c:bubble3D val="0"/>
            <c:spPr>
              <a:solidFill>
                <a:srgbClr val="92D050">
                  <a:alpha val="69804"/>
                </a:srgbClr>
              </a:solidFill>
            </c:spPr>
            <c:extLst>
              <c:ext xmlns:c16="http://schemas.microsoft.com/office/drawing/2014/chart" uri="{C3380CC4-5D6E-409C-BE32-E72D297353CC}">
                <c16:uniqueId val="{00000005-EEF1-44BE-ADD0-49F9C9C8269F}"/>
              </c:ext>
            </c:extLst>
          </c:dPt>
          <c:dPt>
            <c:idx val="3"/>
            <c:invertIfNegative val="0"/>
            <c:bubble3D val="0"/>
            <c:spPr>
              <a:solidFill>
                <a:srgbClr val="FF0000">
                  <a:alpha val="69804"/>
                </a:srgbClr>
              </a:solidFill>
            </c:spPr>
            <c:extLst>
              <c:ext xmlns:c16="http://schemas.microsoft.com/office/drawing/2014/chart" uri="{C3380CC4-5D6E-409C-BE32-E72D297353CC}">
                <c16:uniqueId val="{00000007-EEF1-44BE-ADD0-49F9C9C8269F}"/>
              </c:ext>
            </c:extLst>
          </c:dPt>
          <c:dPt>
            <c:idx val="5"/>
            <c:invertIfNegative val="0"/>
            <c:bubble3D val="0"/>
            <c:spPr>
              <a:noFill/>
              <a:effectLst/>
            </c:spPr>
            <c:extLst>
              <c:ext xmlns:c16="http://schemas.microsoft.com/office/drawing/2014/chart" uri="{C3380CC4-5D6E-409C-BE32-E72D297353CC}">
                <c16:uniqueId val="{00000009-093E-423D-A830-C9EB96D29CEA}"/>
              </c:ext>
            </c:extLst>
          </c:dPt>
          <c:dLbls>
            <c:dLbl>
              <c:idx val="0"/>
              <c:layout>
                <c:manualLayout>
                  <c:x val="3.50637689112859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F1-44BE-ADD0-49F9C9C8269F}"/>
                </c:ext>
              </c:extLst>
            </c:dLbl>
            <c:dLbl>
              <c:idx val="1"/>
              <c:layout>
                <c:manualLayout>
                  <c:x val="3.7760981904461741E-2"/>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F1-44BE-ADD0-49F9C9C8269F}"/>
                </c:ext>
              </c:extLst>
            </c:dLbl>
            <c:dLbl>
              <c:idx val="2"/>
              <c:layout>
                <c:manualLayout>
                  <c:x val="9.9054145512084343E-3"/>
                  <c:y val="-3.173627735724141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F1-44BE-ADD0-49F9C9C8269F}"/>
                </c:ext>
              </c:extLst>
            </c:dLbl>
            <c:dLbl>
              <c:idx val="3"/>
              <c:layout>
                <c:manualLayout>
                  <c:x val="1.2601960566993899E-2"/>
                  <c:y val="-1.1014611034768708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F1-44BE-ADD0-49F9C9C8269F}"/>
                </c:ext>
              </c:extLst>
            </c:dLbl>
            <c:dLbl>
              <c:idx val="4"/>
              <c:layout>
                <c:manualLayout>
                  <c:x val="1.4974260778520071E-2"/>
                  <c:y val="2.766446231472948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05-4CA8-8E80-F61ECF36BD47}"/>
                </c:ext>
              </c:extLst>
            </c:dLbl>
            <c:dLbl>
              <c:idx val="5"/>
              <c:delete val="1"/>
              <c:extLst>
                <c:ext xmlns:c15="http://schemas.microsoft.com/office/drawing/2012/chart" uri="{CE6537A1-D6FC-4f65-9D91-7224C49458BB}"/>
                <c:ext xmlns:c16="http://schemas.microsoft.com/office/drawing/2014/chart" uri="{C3380CC4-5D6E-409C-BE32-E72D297353CC}">
                  <c16:uniqueId val="{00000009-093E-423D-A830-C9EB96D29CEA}"/>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47.561664014172479</c:v>
                </c:pt>
                <c:pt idx="1">
                  <c:v>32.489868324437559</c:v>
                </c:pt>
                <c:pt idx="2">
                  <c:v>40.683688191911855</c:v>
                </c:pt>
                <c:pt idx="3">
                  <c:v>49.925649717106637</c:v>
                </c:pt>
                <c:pt idx="4">
                  <c:v>42.4627434964519</c:v>
                </c:pt>
              </c:numCache>
            </c:numRef>
          </c:val>
          <c:extLst>
            <c:ext xmlns:c16="http://schemas.microsoft.com/office/drawing/2014/chart" uri="{C3380CC4-5D6E-409C-BE32-E72D297353CC}">
              <c16:uniqueId val="{00000008-EEF1-44BE-ADD0-49F9C9C8269F}"/>
            </c:ext>
          </c:extLst>
        </c:ser>
        <c:dLbls>
          <c:showLegendKey val="0"/>
          <c:showVal val="1"/>
          <c:showCatName val="0"/>
          <c:showSerName val="0"/>
          <c:showPercent val="0"/>
          <c:showBubbleSize val="0"/>
        </c:dLbls>
        <c:gapWidth val="53"/>
        <c:axId val="-1715477952"/>
        <c:axId val="-1715479040"/>
      </c:barChart>
      <c:catAx>
        <c:axId val="-1715477952"/>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9040"/>
        <c:crosses val="autoZero"/>
        <c:auto val="1"/>
        <c:lblAlgn val="ctr"/>
        <c:lblOffset val="100"/>
        <c:noMultiLvlLbl val="0"/>
      </c:catAx>
      <c:valAx>
        <c:axId val="-1715479040"/>
        <c:scaling>
          <c:orientation val="minMax"/>
          <c:max val="60"/>
          <c:min val="0"/>
        </c:scaling>
        <c:delete val="1"/>
        <c:axPos val="l"/>
        <c:numFmt formatCode="0.00" sourceLinked="1"/>
        <c:majorTickMark val="out"/>
        <c:minorTickMark val="none"/>
        <c:tickLblPos val="nextTo"/>
        <c:crossAx val="-1715477952"/>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3.5049292091692996E-2"/>
          <c:y val="3.2804507658108231E-2"/>
          <c:w val="0.93574296449856365"/>
          <c:h val="0.80964423643461192"/>
        </c:manualLayout>
      </c:layout>
      <c:barChart>
        <c:barDir val="col"/>
        <c:grouping val="clustered"/>
        <c:varyColors val="0"/>
        <c:ser>
          <c:idx val="0"/>
          <c:order val="0"/>
          <c:tx>
            <c:strRef>
              <c:f>Sheet1!$C$1</c:f>
              <c:strCache>
                <c:ptCount val="1"/>
                <c:pt idx="0">
                  <c:v>Avril</c:v>
                </c:pt>
              </c:strCache>
            </c:strRef>
          </c:tx>
          <c:spPr>
            <a:solidFill>
              <a:srgbClr val="FFC000">
                <a:alpha val="69804"/>
              </a:srgbClr>
            </a:solidFill>
          </c:spPr>
          <c:invertIfNegative val="0"/>
          <c:dPt>
            <c:idx val="0"/>
            <c:invertIfNegative val="0"/>
            <c:bubble3D val="0"/>
            <c:spPr>
              <a:solidFill>
                <a:schemeClr val="bg1">
                  <a:lumMod val="65000"/>
                  <a:alpha val="69804"/>
                </a:schemeClr>
              </a:solidFill>
            </c:spPr>
            <c:extLst>
              <c:ext xmlns:c16="http://schemas.microsoft.com/office/drawing/2014/chart" uri="{C3380CC4-5D6E-409C-BE32-E72D297353CC}">
                <c16:uniqueId val="{00000001-EEF1-44BE-ADD0-49F9C9C8269F}"/>
              </c:ext>
            </c:extLst>
          </c:dPt>
          <c:dPt>
            <c:idx val="1"/>
            <c:invertIfNegative val="0"/>
            <c:bubble3D val="0"/>
            <c:spPr>
              <a:solidFill>
                <a:schemeClr val="accent1">
                  <a:alpha val="69804"/>
                </a:schemeClr>
              </a:solidFill>
            </c:spPr>
            <c:extLst>
              <c:ext xmlns:c16="http://schemas.microsoft.com/office/drawing/2014/chart" uri="{C3380CC4-5D6E-409C-BE32-E72D297353CC}">
                <c16:uniqueId val="{00000003-EEF1-44BE-ADD0-49F9C9C8269F}"/>
              </c:ext>
            </c:extLst>
          </c:dPt>
          <c:dPt>
            <c:idx val="2"/>
            <c:invertIfNegative val="0"/>
            <c:bubble3D val="0"/>
            <c:spPr>
              <a:solidFill>
                <a:srgbClr val="92D050">
                  <a:alpha val="69804"/>
                </a:srgbClr>
              </a:solidFill>
            </c:spPr>
            <c:extLst>
              <c:ext xmlns:c16="http://schemas.microsoft.com/office/drawing/2014/chart" uri="{C3380CC4-5D6E-409C-BE32-E72D297353CC}">
                <c16:uniqueId val="{00000005-EEF1-44BE-ADD0-49F9C9C8269F}"/>
              </c:ext>
            </c:extLst>
          </c:dPt>
          <c:dPt>
            <c:idx val="3"/>
            <c:invertIfNegative val="0"/>
            <c:bubble3D val="0"/>
            <c:spPr>
              <a:solidFill>
                <a:srgbClr val="FF0000">
                  <a:alpha val="69804"/>
                </a:srgbClr>
              </a:solidFill>
            </c:spPr>
            <c:extLst>
              <c:ext xmlns:c16="http://schemas.microsoft.com/office/drawing/2014/chart" uri="{C3380CC4-5D6E-409C-BE32-E72D297353CC}">
                <c16:uniqueId val="{00000007-EEF1-44BE-ADD0-49F9C9C8269F}"/>
              </c:ext>
            </c:extLst>
          </c:dPt>
          <c:dPt>
            <c:idx val="5"/>
            <c:invertIfNegative val="0"/>
            <c:bubble3D val="0"/>
            <c:spPr>
              <a:noFill/>
              <a:effectLst/>
            </c:spPr>
            <c:extLst>
              <c:ext xmlns:c16="http://schemas.microsoft.com/office/drawing/2014/chart" uri="{C3380CC4-5D6E-409C-BE32-E72D297353CC}">
                <c16:uniqueId val="{00000009-0B26-4DC9-800A-FD62F2F0CB82}"/>
              </c:ext>
            </c:extLst>
          </c:dPt>
          <c:dLbls>
            <c:dLbl>
              <c:idx val="0"/>
              <c:layout>
                <c:manualLayout>
                  <c:x val="1.3046661592932832E-2"/>
                  <c:y val="-8.8146514318656028E-17"/>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F1-44BE-ADD0-49F9C9C8269F}"/>
                </c:ext>
              </c:extLst>
            </c:dLbl>
            <c:dLbl>
              <c:idx val="1"/>
              <c:layout>
                <c:manualLayout>
                  <c:x val="8.4051775200074102E-3"/>
                  <c:y val="0"/>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F1-44BE-ADD0-49F9C9C8269F}"/>
                </c:ext>
              </c:extLst>
            </c:dLbl>
            <c:dLbl>
              <c:idx val="2"/>
              <c:layout>
                <c:manualLayout>
                  <c:x val="3.2366555918110065E-2"/>
                  <c:y val="-2.570041583214995E-2"/>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F1-44BE-ADD0-49F9C9C8269F}"/>
                </c:ext>
              </c:extLst>
            </c:dLbl>
            <c:dLbl>
              <c:idx val="3"/>
              <c:layout>
                <c:manualLayout>
                  <c:x val="3.506355653231006E-2"/>
                  <c:y val="3.4096777692521115E-3"/>
                </c:manualLayout>
              </c:layou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7265026313493184"/>
                      <c:h val="8.1977205313081475E-2"/>
                    </c:manualLayout>
                  </c15:layout>
                </c:ext>
                <c:ext xmlns:c16="http://schemas.microsoft.com/office/drawing/2014/chart" uri="{C3380CC4-5D6E-409C-BE32-E72D297353CC}">
                  <c16:uniqueId val="{00000007-EEF1-44BE-ADD0-49F9C9C8269F}"/>
                </c:ext>
              </c:extLst>
            </c:dLbl>
            <c:dLbl>
              <c:idx val="4"/>
              <c:layout>
                <c:manualLayout>
                  <c:x val="0"/>
                  <c:y val="9.61609446487759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6D-463E-8E0D-D77CEC64DE71}"/>
                </c:ext>
              </c:extLst>
            </c:dLbl>
            <c:dLbl>
              <c:idx val="5"/>
              <c:delete val="1"/>
              <c:extLst>
                <c:ext xmlns:c15="http://schemas.microsoft.com/office/drawing/2012/chart" uri="{CE6537A1-D6FC-4f65-9D91-7224C49458BB}"/>
                <c:ext xmlns:c16="http://schemas.microsoft.com/office/drawing/2014/chart" uri="{C3380CC4-5D6E-409C-BE32-E72D297353CC}">
                  <c16:uniqueId val="{00000009-0B26-4DC9-800A-FD62F2F0CB82}"/>
                </c:ext>
              </c:extLst>
            </c:dLbl>
            <c:spPr>
              <a:noFill/>
              <a:ln>
                <a:noFill/>
              </a:ln>
              <a:effectLst/>
            </c:spPr>
            <c:txPr>
              <a:bodyPr/>
              <a:lstStyle/>
              <a:p>
                <a:pPr>
                  <a:defRPr sz="700" baseline="0">
                    <a:solidFill>
                      <a:schemeClr val="tx1"/>
                    </a:solidFill>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Sheet1!$B$2:$B$7</c:f>
              <c:strCache>
                <c:ptCount val="5"/>
                <c:pt idx="0">
                  <c:v>Globalnet</c:v>
                </c:pt>
                <c:pt idx="1">
                  <c:v>Topnet</c:v>
                </c:pt>
                <c:pt idx="2">
                  <c:v>Hexabyte</c:v>
                </c:pt>
                <c:pt idx="3">
                  <c:v>Ooredoo</c:v>
                </c:pt>
                <c:pt idx="4">
                  <c:v>Orange</c:v>
                </c:pt>
              </c:strCache>
            </c:strRef>
          </c:cat>
          <c:val>
            <c:numRef>
              <c:f>Sheet1!$C$2:$C$7</c:f>
              <c:numCache>
                <c:formatCode>0.00</c:formatCode>
                <c:ptCount val="6"/>
                <c:pt idx="0">
                  <c:v>24.098570594604336</c:v>
                </c:pt>
                <c:pt idx="1">
                  <c:v>15.935239678715394</c:v>
                </c:pt>
                <c:pt idx="2">
                  <c:v>20.40935518022896</c:v>
                </c:pt>
                <c:pt idx="3">
                  <c:v>25.101873081454819</c:v>
                </c:pt>
                <c:pt idx="4">
                  <c:v>15.401567130903421</c:v>
                </c:pt>
                <c:pt idx="5">
                  <c:v>100</c:v>
                </c:pt>
              </c:numCache>
            </c:numRef>
          </c:val>
          <c:extLst>
            <c:ext xmlns:c16="http://schemas.microsoft.com/office/drawing/2014/chart" uri="{C3380CC4-5D6E-409C-BE32-E72D297353CC}">
              <c16:uniqueId val="{00000008-EEF1-44BE-ADD0-49F9C9C8269F}"/>
            </c:ext>
          </c:extLst>
        </c:ser>
        <c:dLbls>
          <c:showLegendKey val="0"/>
          <c:showVal val="1"/>
          <c:showCatName val="0"/>
          <c:showSerName val="0"/>
          <c:showPercent val="0"/>
          <c:showBubbleSize val="0"/>
        </c:dLbls>
        <c:gapWidth val="53"/>
        <c:axId val="-1715472512"/>
        <c:axId val="-1715478496"/>
      </c:barChart>
      <c:catAx>
        <c:axId val="-1715472512"/>
        <c:scaling>
          <c:orientation val="minMax"/>
        </c:scaling>
        <c:delete val="0"/>
        <c:axPos val="b"/>
        <c:numFmt formatCode="General" sourceLinked="1"/>
        <c:majorTickMark val="none"/>
        <c:minorTickMark val="none"/>
        <c:tickLblPos val="nextTo"/>
        <c:txPr>
          <a:bodyPr/>
          <a:lstStyle/>
          <a:p>
            <a:pPr>
              <a:defRPr sz="800" baseline="0">
                <a:latin typeface="Arial" panose="020B0604020202020204" pitchFamily="34" charset="0"/>
                <a:cs typeface="Arial" panose="020B0604020202020204" pitchFamily="34" charset="0"/>
              </a:defRPr>
            </a:pPr>
            <a:endParaRPr lang="fr-FR"/>
          </a:p>
        </c:txPr>
        <c:crossAx val="-1715478496"/>
        <c:crosses val="autoZero"/>
        <c:auto val="1"/>
        <c:lblAlgn val="ctr"/>
        <c:lblOffset val="100"/>
        <c:noMultiLvlLbl val="0"/>
      </c:catAx>
      <c:valAx>
        <c:axId val="-1715478496"/>
        <c:scaling>
          <c:orientation val="minMax"/>
        </c:scaling>
        <c:delete val="1"/>
        <c:axPos val="l"/>
        <c:numFmt formatCode="0.00" sourceLinked="1"/>
        <c:majorTickMark val="out"/>
        <c:minorTickMark val="none"/>
        <c:tickLblPos val="nextTo"/>
        <c:crossAx val="-1715472512"/>
        <c:crosses val="autoZero"/>
        <c:crossBetween val="between"/>
      </c:valAx>
    </c:plotArea>
    <c:plotVisOnly val="1"/>
    <c:dispBlanksAs val="zero"/>
    <c:showDLblsOverMax val="0"/>
  </c:chart>
  <c:txPr>
    <a:bodyPr/>
    <a:lstStyle/>
    <a:p>
      <a:pPr>
        <a:defRPr sz="1798"/>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LU"/>
          </a:p>
        </p:txBody>
      </p:sp>
      <p:sp>
        <p:nvSpPr>
          <p:cNvPr id="3" name="Espace réservé de la date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6DFA859-BB87-4957-B033-3389845CA2C1}" type="datetimeFigureOut">
              <a:rPr lang="fr-LU" smtClean="0"/>
              <a:t>22/12/2023</a:t>
            </a:fld>
            <a:endParaRPr lang="fr-LU"/>
          </a:p>
        </p:txBody>
      </p:sp>
      <p:sp>
        <p:nvSpPr>
          <p:cNvPr id="4" name="Espace réservé de l'image des diapositives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fr-LU"/>
          </a:p>
        </p:txBody>
      </p:sp>
      <p:sp>
        <p:nvSpPr>
          <p:cNvPr id="5" name="Espace réservé des commentaires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LU"/>
          </a:p>
        </p:txBody>
      </p:sp>
      <p:sp>
        <p:nvSpPr>
          <p:cNvPr id="6" name="Espace réservé du pied de page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lang="fr-LU"/>
          </a:p>
        </p:txBody>
      </p:sp>
      <p:sp>
        <p:nvSpPr>
          <p:cNvPr id="7" name="Espace réservé du numéro de diapositive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6EE237FC-8355-456C-A90E-120BE52AB08A}" type="slidenum">
              <a:rPr lang="fr-LU" smtClean="0"/>
              <a:t>‹N°›</a:t>
            </a:fld>
            <a:endParaRPr lang="fr-LU"/>
          </a:p>
        </p:txBody>
      </p:sp>
    </p:spTree>
    <p:extLst>
      <p:ext uri="{BB962C8B-B14F-4D97-AF65-F5344CB8AC3E}">
        <p14:creationId xmlns:p14="http://schemas.microsoft.com/office/powerpoint/2010/main" val="84416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2</a:t>
            </a:fld>
            <a:endParaRPr lang="fr-LU"/>
          </a:p>
        </p:txBody>
      </p:sp>
    </p:spTree>
    <p:extLst>
      <p:ext uri="{BB962C8B-B14F-4D97-AF65-F5344CB8AC3E}">
        <p14:creationId xmlns:p14="http://schemas.microsoft.com/office/powerpoint/2010/main" val="301169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20</a:t>
            </a:fld>
            <a:endParaRPr lang="fr-LU"/>
          </a:p>
        </p:txBody>
      </p:sp>
    </p:spTree>
    <p:extLst>
      <p:ext uri="{BB962C8B-B14F-4D97-AF65-F5344CB8AC3E}">
        <p14:creationId xmlns:p14="http://schemas.microsoft.com/office/powerpoint/2010/main" val="113215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21</a:t>
            </a:fld>
            <a:endParaRPr lang="fr-LU"/>
          </a:p>
        </p:txBody>
      </p:sp>
    </p:spTree>
    <p:extLst>
      <p:ext uri="{BB962C8B-B14F-4D97-AF65-F5344CB8AC3E}">
        <p14:creationId xmlns:p14="http://schemas.microsoft.com/office/powerpoint/2010/main" val="269149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22</a:t>
            </a:fld>
            <a:endParaRPr lang="fr-LU"/>
          </a:p>
        </p:txBody>
      </p:sp>
    </p:spTree>
    <p:extLst>
      <p:ext uri="{BB962C8B-B14F-4D97-AF65-F5344CB8AC3E}">
        <p14:creationId xmlns:p14="http://schemas.microsoft.com/office/powerpoint/2010/main" val="83724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3</a:t>
            </a:fld>
            <a:endParaRPr lang="fr-LU"/>
          </a:p>
        </p:txBody>
      </p:sp>
    </p:spTree>
    <p:extLst>
      <p:ext uri="{BB962C8B-B14F-4D97-AF65-F5344CB8AC3E}">
        <p14:creationId xmlns:p14="http://schemas.microsoft.com/office/powerpoint/2010/main" val="388483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9</a:t>
            </a:fld>
            <a:endParaRPr lang="fr-LU"/>
          </a:p>
        </p:txBody>
      </p:sp>
    </p:spTree>
    <p:extLst>
      <p:ext uri="{BB962C8B-B14F-4D97-AF65-F5344CB8AC3E}">
        <p14:creationId xmlns:p14="http://schemas.microsoft.com/office/powerpoint/2010/main" val="406354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10</a:t>
            </a:fld>
            <a:endParaRPr lang="fr-LU"/>
          </a:p>
        </p:txBody>
      </p:sp>
    </p:spTree>
    <p:extLst>
      <p:ext uri="{BB962C8B-B14F-4D97-AF65-F5344CB8AC3E}">
        <p14:creationId xmlns:p14="http://schemas.microsoft.com/office/powerpoint/2010/main" val="367925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15</a:t>
            </a:fld>
            <a:endParaRPr lang="fr-LU"/>
          </a:p>
        </p:txBody>
      </p:sp>
    </p:spTree>
    <p:extLst>
      <p:ext uri="{BB962C8B-B14F-4D97-AF65-F5344CB8AC3E}">
        <p14:creationId xmlns:p14="http://schemas.microsoft.com/office/powerpoint/2010/main" val="206027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16</a:t>
            </a:fld>
            <a:endParaRPr lang="fr-LU"/>
          </a:p>
        </p:txBody>
      </p:sp>
    </p:spTree>
    <p:extLst>
      <p:ext uri="{BB962C8B-B14F-4D97-AF65-F5344CB8AC3E}">
        <p14:creationId xmlns:p14="http://schemas.microsoft.com/office/powerpoint/2010/main" val="345242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17</a:t>
            </a:fld>
            <a:endParaRPr lang="fr-LU"/>
          </a:p>
        </p:txBody>
      </p:sp>
    </p:spTree>
    <p:extLst>
      <p:ext uri="{BB962C8B-B14F-4D97-AF65-F5344CB8AC3E}">
        <p14:creationId xmlns:p14="http://schemas.microsoft.com/office/powerpoint/2010/main" val="71650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18</a:t>
            </a:fld>
            <a:endParaRPr lang="fr-LU"/>
          </a:p>
        </p:txBody>
      </p:sp>
    </p:spTree>
    <p:extLst>
      <p:ext uri="{BB962C8B-B14F-4D97-AF65-F5344CB8AC3E}">
        <p14:creationId xmlns:p14="http://schemas.microsoft.com/office/powerpoint/2010/main" val="408400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237FC-8355-456C-A90E-120BE52AB08A}" type="slidenum">
              <a:rPr lang="fr-LU" smtClean="0"/>
              <a:t>19</a:t>
            </a:fld>
            <a:endParaRPr lang="fr-LU"/>
          </a:p>
        </p:txBody>
      </p:sp>
    </p:spTree>
    <p:extLst>
      <p:ext uri="{BB962C8B-B14F-4D97-AF65-F5344CB8AC3E}">
        <p14:creationId xmlns:p14="http://schemas.microsoft.com/office/powerpoint/2010/main" val="3048921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44000" cy="3286125"/>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0" y="3241675"/>
            <a:ext cx="9144000" cy="3616325"/>
          </a:xfrm>
          <a:prstGeom prst="rect">
            <a:avLst/>
          </a:prstGeom>
          <a:noFill/>
          <a:ln w="9525">
            <a:noFill/>
            <a:miter lim="800000"/>
            <a:headEnd/>
            <a:tailEnd/>
          </a:ln>
        </p:spPr>
      </p:pic>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a:t>Modifiez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6" name="Espace réservé de la date 29"/>
          <p:cNvSpPr>
            <a:spLocks noGrp="1"/>
          </p:cNvSpPr>
          <p:nvPr>
            <p:ph type="dt" sz="half" idx="10"/>
          </p:nvPr>
        </p:nvSpPr>
        <p:spPr/>
        <p:txBody>
          <a:bodyPr/>
          <a:lstStyle>
            <a:lvl1pPr>
              <a:defRPr/>
            </a:lvl1pPr>
          </a:lstStyle>
          <a:p>
            <a:fld id="{790E33D6-CC5E-46D8-955F-5CE2B075D2DB}" type="datetimeFigureOut">
              <a:rPr lang="fr-FR" smtClean="0"/>
              <a:t>22/12/2023</a:t>
            </a:fld>
            <a:endParaRPr lang="fr-FR"/>
          </a:p>
        </p:txBody>
      </p:sp>
      <p:sp>
        <p:nvSpPr>
          <p:cNvPr id="7" name="Espace réservé du pied de page 18"/>
          <p:cNvSpPr>
            <a:spLocks noGrp="1"/>
          </p:cNvSpPr>
          <p:nvPr>
            <p:ph type="ftr" sz="quarter" idx="11"/>
          </p:nvPr>
        </p:nvSpPr>
        <p:spPr/>
        <p:txBody>
          <a:bodyPr/>
          <a:lstStyle>
            <a:lvl1pPr>
              <a:defRPr/>
            </a:lvl1pPr>
          </a:lstStyle>
          <a:p>
            <a:endParaRPr lang="fr-FR"/>
          </a:p>
        </p:txBody>
      </p:sp>
      <p:sp>
        <p:nvSpPr>
          <p:cNvPr id="8" name="Espace réservé du numéro de diapositive 26"/>
          <p:cNvSpPr>
            <a:spLocks noGrp="1"/>
          </p:cNvSpPr>
          <p:nvPr>
            <p:ph type="sldNum" sz="quarter" idx="12"/>
          </p:nvPr>
        </p:nvSpPr>
        <p:spPr/>
        <p:txBody>
          <a:bodyPr/>
          <a:lstStyle>
            <a:lvl1pPr>
              <a:defRPr/>
            </a:lvl1pPr>
          </a:lstStyle>
          <a:p>
            <a:fld id="{35B80794-9650-4909-9463-65B9C8846718}"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fld id="{790E33D6-CC5E-46D8-955F-5CE2B075D2DB}" type="datetimeFigureOut">
              <a:rPr lang="fr-FR" smtClean="0"/>
              <a:t>22/12/2023</a:t>
            </a:fld>
            <a:endParaRPr lang="fr-FR"/>
          </a:p>
        </p:txBody>
      </p:sp>
      <p:sp>
        <p:nvSpPr>
          <p:cNvPr id="5" name="Espace réservé du pied de page 21"/>
          <p:cNvSpPr>
            <a:spLocks noGrp="1"/>
          </p:cNvSpPr>
          <p:nvPr>
            <p:ph type="ftr" sz="quarter" idx="11"/>
          </p:nvPr>
        </p:nvSpPr>
        <p:spPr/>
        <p:txBody>
          <a:bodyPr/>
          <a:lstStyle>
            <a:lvl1pPr>
              <a:defRPr/>
            </a:lvl1pPr>
          </a:lstStyle>
          <a:p>
            <a:endParaRPr lang="fr-FR"/>
          </a:p>
        </p:txBody>
      </p:sp>
      <p:sp>
        <p:nvSpPr>
          <p:cNvPr id="6" name="Espace réservé du numéro de diapositive 17"/>
          <p:cNvSpPr>
            <a:spLocks noGrp="1"/>
          </p:cNvSpPr>
          <p:nvPr>
            <p:ph type="sldNum" sz="quarter" idx="12"/>
          </p:nvPr>
        </p:nvSpPr>
        <p:spPr/>
        <p:txBody>
          <a:bodyPr/>
          <a:lstStyle>
            <a:lvl1pPr>
              <a:defRPr/>
            </a:lvl1pPr>
          </a:lstStyle>
          <a:p>
            <a:fld id="{35B80794-9650-4909-9463-65B9C8846718}"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fld id="{790E33D6-CC5E-46D8-955F-5CE2B075D2DB}" type="datetimeFigureOut">
              <a:rPr lang="fr-FR" smtClean="0"/>
              <a:t>22/12/2023</a:t>
            </a:fld>
            <a:endParaRPr lang="fr-FR"/>
          </a:p>
        </p:txBody>
      </p:sp>
      <p:sp>
        <p:nvSpPr>
          <p:cNvPr id="5" name="Espace réservé du pied de page 21"/>
          <p:cNvSpPr>
            <a:spLocks noGrp="1"/>
          </p:cNvSpPr>
          <p:nvPr>
            <p:ph type="ftr" sz="quarter" idx="11"/>
          </p:nvPr>
        </p:nvSpPr>
        <p:spPr/>
        <p:txBody>
          <a:bodyPr/>
          <a:lstStyle>
            <a:lvl1pPr>
              <a:defRPr/>
            </a:lvl1pPr>
          </a:lstStyle>
          <a:p>
            <a:endParaRPr lang="fr-FR"/>
          </a:p>
        </p:txBody>
      </p:sp>
      <p:sp>
        <p:nvSpPr>
          <p:cNvPr id="6" name="Espace réservé du numéro de diapositive 17"/>
          <p:cNvSpPr>
            <a:spLocks noGrp="1"/>
          </p:cNvSpPr>
          <p:nvPr>
            <p:ph type="sldNum" sz="quarter" idx="12"/>
          </p:nvPr>
        </p:nvSpPr>
        <p:spPr/>
        <p:txBody>
          <a:bodyPr/>
          <a:lstStyle>
            <a:lvl1pPr>
              <a:defRPr/>
            </a:lvl1pPr>
          </a:lstStyle>
          <a:p>
            <a:fld id="{35B80794-9650-4909-9463-65B9C8846718}"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568956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242888"/>
            <a:ext cx="9144000" cy="1916113"/>
          </a:xfrm>
          <a:prstGeom prst="rect">
            <a:avLst/>
          </a:prstGeom>
          <a:noFill/>
          <a:ln w="9525">
            <a:noFill/>
            <a:miter lim="800000"/>
            <a:headEnd/>
            <a:tailEnd/>
          </a:ln>
        </p:spPr>
      </p:pic>
      <p:sp>
        <p:nvSpPr>
          <p:cNvPr id="2" name="Titre 1"/>
          <p:cNvSpPr>
            <a:spLocks noGrp="1"/>
          </p:cNvSpPr>
          <p:nvPr>
            <p:ph type="title"/>
          </p:nvPr>
        </p:nvSpPr>
        <p:spPr/>
        <p:txBody>
          <a:bodyPr/>
          <a:lstStyle/>
          <a:p>
            <a:r>
              <a:rPr lang="fr-FR"/>
              <a:t>Modifiez le style du titre</a:t>
            </a:r>
            <a:endParaRPr lang="en-US"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Espace réservé de la date 9"/>
          <p:cNvSpPr>
            <a:spLocks noGrp="1"/>
          </p:cNvSpPr>
          <p:nvPr>
            <p:ph type="dt" sz="half" idx="10"/>
          </p:nvPr>
        </p:nvSpPr>
        <p:spPr/>
        <p:txBody>
          <a:bodyPr/>
          <a:lstStyle>
            <a:lvl1pPr>
              <a:defRPr/>
            </a:lvl1pPr>
          </a:lstStyle>
          <a:p>
            <a:fld id="{790E33D6-CC5E-46D8-955F-5CE2B075D2DB}" type="datetimeFigureOut">
              <a:rPr lang="fr-FR" smtClean="0"/>
              <a:t>22/12/2023</a:t>
            </a:fld>
            <a:endParaRPr lang="fr-FR"/>
          </a:p>
        </p:txBody>
      </p:sp>
      <p:sp>
        <p:nvSpPr>
          <p:cNvPr id="6" name="Espace réservé du pied de page 21"/>
          <p:cNvSpPr>
            <a:spLocks noGrp="1"/>
          </p:cNvSpPr>
          <p:nvPr>
            <p:ph type="ftr" sz="quarter" idx="11"/>
          </p:nvPr>
        </p:nvSpPr>
        <p:spPr/>
        <p:txBody>
          <a:bodyPr/>
          <a:lstStyle>
            <a:lvl1pPr>
              <a:defRPr/>
            </a:lvl1pPr>
          </a:lstStyle>
          <a:p>
            <a:endParaRPr lang="fr-FR"/>
          </a:p>
        </p:txBody>
      </p:sp>
      <p:sp>
        <p:nvSpPr>
          <p:cNvPr id="7" name="Espace réservé du numéro de diapositive 17"/>
          <p:cNvSpPr>
            <a:spLocks noGrp="1"/>
          </p:cNvSpPr>
          <p:nvPr>
            <p:ph type="sldNum" sz="quarter" idx="12"/>
          </p:nvPr>
        </p:nvSpPr>
        <p:spPr/>
        <p:txBody>
          <a:bodyPr/>
          <a:lstStyle>
            <a:lvl1pPr>
              <a:defRPr/>
            </a:lvl1pPr>
          </a:lstStyle>
          <a:p>
            <a:fld id="{35B80794-9650-4909-9463-65B9C8846718}"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a:t>Modifiez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fld id="{790E33D6-CC5E-46D8-955F-5CE2B075D2DB}" type="datetimeFigureOut">
              <a:rPr lang="fr-FR" smtClean="0"/>
              <a:t>22/12/2023</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5B80794-9650-4909-9463-65B9C8846718}"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a:t>Modifiez le style du titre</a:t>
            </a:r>
            <a:endParaRPr lang="en-US"/>
          </a:p>
        </p:txBody>
      </p:sp>
      <p:sp>
        <p:nvSpPr>
          <p:cNvPr id="3" name="Espace réservé de la date 9"/>
          <p:cNvSpPr>
            <a:spLocks noGrp="1"/>
          </p:cNvSpPr>
          <p:nvPr>
            <p:ph type="dt" sz="half" idx="10"/>
          </p:nvPr>
        </p:nvSpPr>
        <p:spPr/>
        <p:txBody>
          <a:bodyPr/>
          <a:lstStyle>
            <a:lvl1pPr>
              <a:defRPr/>
            </a:lvl1pPr>
          </a:lstStyle>
          <a:p>
            <a:fld id="{790E33D6-CC5E-46D8-955F-5CE2B075D2DB}" type="datetimeFigureOut">
              <a:rPr lang="fr-FR" smtClean="0"/>
              <a:t>22/12/2023</a:t>
            </a:fld>
            <a:endParaRPr lang="fr-FR"/>
          </a:p>
        </p:txBody>
      </p:sp>
      <p:sp>
        <p:nvSpPr>
          <p:cNvPr id="4" name="Espace réservé du pied de page 21"/>
          <p:cNvSpPr>
            <a:spLocks noGrp="1"/>
          </p:cNvSpPr>
          <p:nvPr>
            <p:ph type="ftr" sz="quarter" idx="11"/>
          </p:nvPr>
        </p:nvSpPr>
        <p:spPr/>
        <p:txBody>
          <a:bodyPr/>
          <a:lstStyle>
            <a:lvl1pPr>
              <a:defRPr/>
            </a:lvl1pPr>
          </a:lstStyle>
          <a:p>
            <a:endParaRPr lang="fr-FR"/>
          </a:p>
        </p:txBody>
      </p:sp>
      <p:sp>
        <p:nvSpPr>
          <p:cNvPr id="5" name="Espace réservé du numéro de diapositive 17"/>
          <p:cNvSpPr>
            <a:spLocks noGrp="1"/>
          </p:cNvSpPr>
          <p:nvPr>
            <p:ph type="sldNum" sz="quarter" idx="12"/>
          </p:nvPr>
        </p:nvSpPr>
        <p:spPr/>
        <p:txBody>
          <a:bodyPr/>
          <a:lstStyle>
            <a:lvl1pPr>
              <a:defRPr/>
            </a:lvl1pPr>
          </a:lstStyle>
          <a:p>
            <a:fld id="{35B80794-9650-4909-9463-65B9C8846718}"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9"/>
          <p:cNvSpPr>
            <a:spLocks noGrp="1"/>
          </p:cNvSpPr>
          <p:nvPr>
            <p:ph type="dt" sz="half" idx="10"/>
          </p:nvPr>
        </p:nvSpPr>
        <p:spPr/>
        <p:txBody>
          <a:bodyPr/>
          <a:lstStyle>
            <a:lvl1pPr>
              <a:defRPr/>
            </a:lvl1pPr>
          </a:lstStyle>
          <a:p>
            <a:fld id="{790E33D6-CC5E-46D8-955F-5CE2B075D2DB}" type="datetimeFigureOut">
              <a:rPr lang="fr-FR" smtClean="0"/>
              <a:t>22/12/2023</a:t>
            </a:fld>
            <a:endParaRPr lang="fr-FR"/>
          </a:p>
        </p:txBody>
      </p:sp>
      <p:sp>
        <p:nvSpPr>
          <p:cNvPr id="8" name="Espace réservé du pied de page 21"/>
          <p:cNvSpPr>
            <a:spLocks noGrp="1"/>
          </p:cNvSpPr>
          <p:nvPr>
            <p:ph type="ftr" sz="quarter" idx="11"/>
          </p:nvPr>
        </p:nvSpPr>
        <p:spPr/>
        <p:txBody>
          <a:bodyPr/>
          <a:lstStyle>
            <a:lvl1pPr>
              <a:defRPr/>
            </a:lvl1pPr>
          </a:lstStyle>
          <a:p>
            <a:endParaRPr lang="fr-FR"/>
          </a:p>
        </p:txBody>
      </p:sp>
      <p:sp>
        <p:nvSpPr>
          <p:cNvPr id="9" name="Espace réservé du numéro de diapositive 17"/>
          <p:cNvSpPr>
            <a:spLocks noGrp="1"/>
          </p:cNvSpPr>
          <p:nvPr>
            <p:ph type="sldNum" sz="quarter" idx="12"/>
          </p:nvPr>
        </p:nvSpPr>
        <p:spPr/>
        <p:txBody>
          <a:bodyPr/>
          <a:lstStyle>
            <a:lvl1pPr>
              <a:defRPr/>
            </a:lvl1pPr>
          </a:lstStyle>
          <a:p>
            <a:fld id="{35B80794-9650-4909-9463-65B9C8846718}"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a:t>Modifiez le style du titre</a:t>
            </a:r>
            <a:endParaRPr lang="en-US"/>
          </a:p>
        </p:txBody>
      </p:sp>
      <p:sp>
        <p:nvSpPr>
          <p:cNvPr id="3" name="Espace réservé de la date 9"/>
          <p:cNvSpPr>
            <a:spLocks noGrp="1"/>
          </p:cNvSpPr>
          <p:nvPr>
            <p:ph type="dt" sz="half" idx="10"/>
          </p:nvPr>
        </p:nvSpPr>
        <p:spPr/>
        <p:txBody>
          <a:bodyPr/>
          <a:lstStyle>
            <a:lvl1pPr>
              <a:defRPr/>
            </a:lvl1pPr>
          </a:lstStyle>
          <a:p>
            <a:fld id="{790E33D6-CC5E-46D8-955F-5CE2B075D2DB}" type="datetimeFigureOut">
              <a:rPr lang="fr-FR" smtClean="0"/>
              <a:t>22/12/2023</a:t>
            </a:fld>
            <a:endParaRPr lang="fr-FR"/>
          </a:p>
        </p:txBody>
      </p:sp>
      <p:sp>
        <p:nvSpPr>
          <p:cNvPr id="4" name="Espace réservé du pied de page 21"/>
          <p:cNvSpPr>
            <a:spLocks noGrp="1"/>
          </p:cNvSpPr>
          <p:nvPr>
            <p:ph type="ftr" sz="quarter" idx="11"/>
          </p:nvPr>
        </p:nvSpPr>
        <p:spPr/>
        <p:txBody>
          <a:bodyPr/>
          <a:lstStyle>
            <a:lvl1pPr>
              <a:defRPr/>
            </a:lvl1pPr>
          </a:lstStyle>
          <a:p>
            <a:endParaRPr lang="fr-FR"/>
          </a:p>
        </p:txBody>
      </p:sp>
      <p:sp>
        <p:nvSpPr>
          <p:cNvPr id="5" name="Espace réservé du numéro de diapositive 17"/>
          <p:cNvSpPr>
            <a:spLocks noGrp="1"/>
          </p:cNvSpPr>
          <p:nvPr>
            <p:ph type="sldNum" sz="quarter" idx="12"/>
          </p:nvPr>
        </p:nvSpPr>
        <p:spPr/>
        <p:txBody>
          <a:bodyPr/>
          <a:lstStyle>
            <a:lvl1pPr>
              <a:defRPr/>
            </a:lvl1pPr>
          </a:lstStyle>
          <a:p>
            <a:fld id="{35B80794-9650-4909-9463-65B9C8846718}"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fld id="{790E33D6-CC5E-46D8-955F-5CE2B075D2DB}" type="datetimeFigureOut">
              <a:rPr lang="fr-FR" smtClean="0"/>
              <a:t>22/12/2023</a:t>
            </a:fld>
            <a:endParaRPr lang="fr-FR"/>
          </a:p>
        </p:txBody>
      </p:sp>
      <p:sp>
        <p:nvSpPr>
          <p:cNvPr id="3" name="Espace réservé du pied de page 21"/>
          <p:cNvSpPr>
            <a:spLocks noGrp="1"/>
          </p:cNvSpPr>
          <p:nvPr>
            <p:ph type="ftr" sz="quarter" idx="11"/>
          </p:nvPr>
        </p:nvSpPr>
        <p:spPr/>
        <p:txBody>
          <a:bodyPr/>
          <a:lstStyle>
            <a:lvl1pPr>
              <a:defRPr/>
            </a:lvl1pPr>
          </a:lstStyle>
          <a:p>
            <a:endParaRPr lang="fr-FR"/>
          </a:p>
        </p:txBody>
      </p:sp>
      <p:sp>
        <p:nvSpPr>
          <p:cNvPr id="4" name="Espace réservé du numéro de diapositive 17"/>
          <p:cNvSpPr>
            <a:spLocks noGrp="1"/>
          </p:cNvSpPr>
          <p:nvPr>
            <p:ph type="sldNum" sz="quarter" idx="12"/>
          </p:nvPr>
        </p:nvSpPr>
        <p:spPr/>
        <p:txBody>
          <a:bodyPr/>
          <a:lstStyle>
            <a:lvl1pPr>
              <a:defRPr/>
            </a:lvl1pPr>
          </a:lstStyle>
          <a:p>
            <a:fld id="{35B80794-9650-4909-9463-65B9C8846718}"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a:t>Modifiez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a:t>Modifiez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9"/>
          <p:cNvSpPr>
            <a:spLocks noGrp="1"/>
          </p:cNvSpPr>
          <p:nvPr>
            <p:ph type="dt" sz="half" idx="10"/>
          </p:nvPr>
        </p:nvSpPr>
        <p:spPr/>
        <p:txBody>
          <a:bodyPr/>
          <a:lstStyle>
            <a:lvl1pPr>
              <a:defRPr/>
            </a:lvl1pPr>
          </a:lstStyle>
          <a:p>
            <a:fld id="{790E33D6-CC5E-46D8-955F-5CE2B075D2DB}" type="datetimeFigureOut">
              <a:rPr lang="fr-FR" smtClean="0"/>
              <a:t>22/12/2023</a:t>
            </a:fld>
            <a:endParaRPr lang="fr-FR"/>
          </a:p>
        </p:txBody>
      </p:sp>
      <p:sp>
        <p:nvSpPr>
          <p:cNvPr id="6" name="Espace réservé du pied de page 21"/>
          <p:cNvSpPr>
            <a:spLocks noGrp="1"/>
          </p:cNvSpPr>
          <p:nvPr>
            <p:ph type="ftr" sz="quarter" idx="11"/>
          </p:nvPr>
        </p:nvSpPr>
        <p:spPr/>
        <p:txBody>
          <a:bodyPr/>
          <a:lstStyle>
            <a:lvl1pPr>
              <a:defRPr/>
            </a:lvl1pPr>
          </a:lstStyle>
          <a:p>
            <a:endParaRPr lang="fr-FR"/>
          </a:p>
        </p:txBody>
      </p:sp>
      <p:sp>
        <p:nvSpPr>
          <p:cNvPr id="7" name="Espace réservé du numéro de diapositive 17"/>
          <p:cNvSpPr>
            <a:spLocks noGrp="1"/>
          </p:cNvSpPr>
          <p:nvPr>
            <p:ph type="sldNum" sz="quarter" idx="12"/>
          </p:nvPr>
        </p:nvSpPr>
        <p:spPr/>
        <p:txBody>
          <a:bodyPr/>
          <a:lstStyle>
            <a:lvl1pPr>
              <a:defRPr/>
            </a:lvl1pPr>
          </a:lstStyle>
          <a:p>
            <a:fld id="{35B80794-9650-4909-9463-65B9C8846718}"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a:t>Modifiez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a:t>Modifiez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fld id="{790E33D6-CC5E-46D8-955F-5CE2B075D2DB}" type="datetimeFigureOut">
              <a:rPr lang="fr-FR" smtClean="0"/>
              <a:t>22/12/2023</a:t>
            </a:fld>
            <a:endParaRPr lang="fr-FR"/>
          </a:p>
        </p:txBody>
      </p:sp>
      <p:sp>
        <p:nvSpPr>
          <p:cNvPr id="10" name="Espace réservé du pied de page 5"/>
          <p:cNvSpPr>
            <a:spLocks noGrp="1"/>
          </p:cNvSpPr>
          <p:nvPr>
            <p:ph type="ftr" sz="quarter" idx="11"/>
          </p:nvPr>
        </p:nvSpPr>
        <p:spPr/>
        <p:txBody>
          <a:bodyPr/>
          <a:lstStyle>
            <a:lvl1pPr>
              <a:defRPr/>
            </a:lvl1pPr>
          </a:lstStyle>
          <a:p>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fld id="{35B80794-9650-4909-9463-65B9C8846718}"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7"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a:t>Cliquez pour modifier le style du titre</a:t>
            </a:r>
            <a:endParaRPr lang="en-US"/>
          </a:p>
        </p:txBody>
      </p:sp>
      <p:sp>
        <p:nvSpPr>
          <p:cNvPr id="1028"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fld id="{790E33D6-CC5E-46D8-955F-5CE2B075D2DB}" type="datetimeFigureOut">
              <a:rPr lang="fr-FR" smtClean="0"/>
              <a:t>22/12/2023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fld id="{35B80794-9650-4909-9463-65B9C8846718}" type="slidenum">
              <a:rPr lang="fr-FR" smtClean="0"/>
              <a:t>‹N°›</a:t>
            </a:fld>
            <a:endParaRPr lang="fr-FR"/>
          </a:p>
        </p:txBody>
      </p:sp>
      <p:grpSp>
        <p:nvGrpSpPr>
          <p:cNvPr id="1032"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chart" Target="../charts/chart32.xml"/><Relationship Id="rId7" Type="http://schemas.openxmlformats.org/officeDocument/2006/relationships/chart" Target="../charts/chart3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35.xml"/><Relationship Id="rId11" Type="http://schemas.openxmlformats.org/officeDocument/2006/relationships/chart" Target="../charts/chart40.xml"/><Relationship Id="rId5" Type="http://schemas.openxmlformats.org/officeDocument/2006/relationships/chart" Target="../charts/chart34.xml"/><Relationship Id="rId10" Type="http://schemas.openxmlformats.org/officeDocument/2006/relationships/chart" Target="../charts/chart39.xml"/><Relationship Id="rId4" Type="http://schemas.openxmlformats.org/officeDocument/2006/relationships/chart" Target="../charts/chart33.xml"/><Relationship Id="rId9" Type="http://schemas.openxmlformats.org/officeDocument/2006/relationships/chart" Target="../charts/chart38.xml"/></Relationships>
</file>

<file path=ppt/slides/_rels/slide11.xml.rels><?xml version="1.0" encoding="UTF-8" standalone="yes"?>
<Relationships xmlns="http://schemas.openxmlformats.org/package/2006/relationships"><Relationship Id="rId3" Type="http://schemas.openxmlformats.org/officeDocument/2006/relationships/chart" Target="../charts/chart42.xml"/><Relationship Id="rId7" Type="http://schemas.openxmlformats.org/officeDocument/2006/relationships/chart" Target="../charts/chart46.xml"/><Relationship Id="rId2" Type="http://schemas.openxmlformats.org/officeDocument/2006/relationships/chart" Target="../charts/chart41.xml"/><Relationship Id="rId1" Type="http://schemas.openxmlformats.org/officeDocument/2006/relationships/slideLayout" Target="../slideLayouts/slideLayout2.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sv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chart" Target="../charts/chart4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10" Type="http://schemas.openxmlformats.org/officeDocument/2006/relationships/image" Target="../media/image60.png"/><Relationship Id="rId4" Type="http://schemas.openxmlformats.org/officeDocument/2006/relationships/chart" Target="../charts/chart18.xml"/><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1.jpeg"/><Relationship Id="rId12" Type="http://schemas.openxmlformats.org/officeDocument/2006/relationships/image" Target="../media/image20.png"/><Relationship Id="rId2" Type="http://schemas.openxmlformats.org/officeDocument/2006/relationships/chart" Target="../charts/chart25.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12.png"/><Relationship Id="rId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15.svg"/><Relationship Id="rId9" Type="http://schemas.openxmlformats.org/officeDocument/2006/relationships/image" Target="../media/image19.gi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chart" Target="../charts/chart26.xml"/><Relationship Id="rId7" Type="http://schemas.openxmlformats.org/officeDocument/2006/relationships/chart" Target="../charts/chart3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420888"/>
            <a:ext cx="7632848" cy="1828800"/>
          </a:xfrm>
        </p:spPr>
        <p:txBody>
          <a:bodyPr>
            <a:normAutofit fontScale="90000"/>
          </a:bodyPr>
          <a:lstStyle/>
          <a:p>
            <a:pPr algn="ctr" eaLnBrk="1" fontAlgn="auto" hangingPunct="1">
              <a:spcAft>
                <a:spcPts val="0"/>
              </a:spcAft>
              <a:defRPr/>
            </a:pPr>
            <a:r>
              <a:rPr lang="fr-FR" sz="4000" dirty="0">
                <a:solidFill>
                  <a:schemeClr val="accent2">
                    <a:lumMod val="75000"/>
                  </a:schemeClr>
                </a:solidFill>
                <a:latin typeface="Tw Cen MT" pitchFamily="34" charset="0"/>
              </a:rPr>
              <a:t>Évaluation de qualité de service Internet en Tunisie</a:t>
            </a:r>
            <a:br>
              <a:rPr lang="fr-FR" sz="3600" dirty="0">
                <a:effectLst/>
              </a:rPr>
            </a:br>
            <a:br>
              <a:rPr lang="fr-FR" sz="3600" dirty="0">
                <a:solidFill>
                  <a:schemeClr val="accent2">
                    <a:lumMod val="75000"/>
                  </a:schemeClr>
                </a:solidFill>
                <a:latin typeface="Tw Cen MT" pitchFamily="34" charset="0"/>
              </a:rPr>
            </a:br>
            <a:br>
              <a:rPr lang="fr-FR" sz="3600" dirty="0">
                <a:solidFill>
                  <a:schemeClr val="accent2">
                    <a:lumMod val="75000"/>
                  </a:schemeClr>
                </a:solidFill>
                <a:latin typeface="Tw Cen MT" pitchFamily="34" charset="0"/>
              </a:rPr>
            </a:br>
            <a:endParaRPr lang="fr-FR" sz="2700" b="0" dirty="0">
              <a:solidFill>
                <a:schemeClr val="accent2">
                  <a:lumMod val="75000"/>
                </a:schemeClr>
              </a:solidFill>
              <a:effectLst/>
              <a:latin typeface="Tw Cen MT" pitchFamily="34" charset="0"/>
            </a:endParaRPr>
          </a:p>
        </p:txBody>
      </p:sp>
      <p:sp>
        <p:nvSpPr>
          <p:cNvPr id="4" name="Espace réservé du numéro de diapositive 3"/>
          <p:cNvSpPr>
            <a:spLocks noGrp="1"/>
          </p:cNvSpPr>
          <p:nvPr>
            <p:ph type="sldNum" sz="quarter" idx="12"/>
          </p:nvPr>
        </p:nvSpPr>
        <p:spPr/>
        <p:txBody>
          <a:bodyPr/>
          <a:lstStyle/>
          <a:p>
            <a:pPr>
              <a:defRPr/>
            </a:pPr>
            <a:fld id="{BA057BCA-B7D3-4519-A33F-82C15868994F}" type="slidenum">
              <a:rPr lang="fr-FR" smtClean="0"/>
              <a:pPr>
                <a:defRPr/>
              </a:pPr>
              <a:t>1</a:t>
            </a:fld>
            <a:endParaRPr lang="fr-FR" dirty="0"/>
          </a:p>
        </p:txBody>
      </p:sp>
      <p:pic>
        <p:nvPicPr>
          <p:cNvPr id="5" name="Picture 26" descr="cercle logo222"/>
          <p:cNvPicPr>
            <a:picLocks noChangeAspect="1" noChangeArrowheads="1"/>
          </p:cNvPicPr>
          <p:nvPr/>
        </p:nvPicPr>
        <p:blipFill>
          <a:blip r:embed="rId2" cstate="print">
            <a:lum bright="18000"/>
          </a:blip>
          <a:srcRect r="25497"/>
          <a:stretch>
            <a:fillRect/>
          </a:stretch>
        </p:blipFill>
        <p:spPr bwMode="auto">
          <a:xfrm>
            <a:off x="3923928" y="167552"/>
            <a:ext cx="1224136" cy="1231900"/>
          </a:xfrm>
          <a:prstGeom prst="rect">
            <a:avLst/>
          </a:prstGeom>
          <a:noFill/>
          <a:ln w="9525">
            <a:noFill/>
            <a:miter lim="800000"/>
            <a:headEnd/>
            <a:tailEnd/>
          </a:ln>
        </p:spPr>
      </p:pic>
      <p:sp>
        <p:nvSpPr>
          <p:cNvPr id="6" name="ZoneTexte 5"/>
          <p:cNvSpPr txBox="1"/>
          <p:nvPr/>
        </p:nvSpPr>
        <p:spPr>
          <a:xfrm>
            <a:off x="2643174" y="5635125"/>
            <a:ext cx="3857652" cy="830997"/>
          </a:xfrm>
          <a:prstGeom prst="rect">
            <a:avLst/>
          </a:prstGeom>
          <a:noFill/>
        </p:spPr>
        <p:txBody>
          <a:bodyPr wrap="square" rtlCol="0">
            <a:spAutoFit/>
          </a:bodyPr>
          <a:lstStyle/>
          <a:p>
            <a:pPr algn="ctr"/>
            <a:r>
              <a:rPr lang="fr-FR" sz="2400" dirty="0">
                <a:solidFill>
                  <a:schemeClr val="accent2">
                    <a:lumMod val="75000"/>
                  </a:schemeClr>
                </a:solidFill>
                <a:effectLst>
                  <a:outerShdw blurRad="38100" dist="25400" dir="5400000" algn="tl" rotWithShape="0">
                    <a:srgbClr val="000000">
                      <a:alpha val="43000"/>
                    </a:srgbClr>
                  </a:outerShdw>
                </a:effectLst>
                <a:latin typeface="Tw Cen MT" pitchFamily="34" charset="0"/>
                <a:ea typeface="+mj-ea"/>
                <a:cs typeface="+mj-cs"/>
              </a:rPr>
              <a:t>Troisième trimestre</a:t>
            </a:r>
          </a:p>
          <a:p>
            <a:pPr algn="ctr"/>
            <a:r>
              <a:rPr lang="fr-FR" sz="2400" dirty="0">
                <a:solidFill>
                  <a:schemeClr val="accent2">
                    <a:lumMod val="75000"/>
                  </a:schemeClr>
                </a:solidFill>
                <a:effectLst>
                  <a:outerShdw blurRad="38100" dist="25400" dir="5400000" algn="tl" rotWithShape="0">
                    <a:srgbClr val="000000">
                      <a:alpha val="43000"/>
                    </a:srgbClr>
                  </a:outerShdw>
                </a:effectLst>
                <a:latin typeface="Tw Cen MT" pitchFamily="34" charset="0"/>
                <a:ea typeface="+mj-ea"/>
                <a:cs typeface="+mj-cs"/>
              </a:rPr>
              <a:t>2023 </a:t>
            </a:r>
          </a:p>
        </p:txBody>
      </p:sp>
      <p:sp>
        <p:nvSpPr>
          <p:cNvPr id="7" name="ZoneTexte 6">
            <a:extLst>
              <a:ext uri="{FF2B5EF4-FFF2-40B4-BE49-F238E27FC236}">
                <a16:creationId xmlns:a16="http://schemas.microsoft.com/office/drawing/2014/main" id="{3C037997-3C37-4154-BE59-D98FE91B0912}"/>
              </a:ext>
            </a:extLst>
          </p:cNvPr>
          <p:cNvSpPr txBox="1"/>
          <p:nvPr/>
        </p:nvSpPr>
        <p:spPr>
          <a:xfrm>
            <a:off x="2771800" y="3446677"/>
            <a:ext cx="3857652" cy="584775"/>
          </a:xfrm>
          <a:prstGeom prst="rect">
            <a:avLst/>
          </a:prstGeom>
          <a:noFill/>
        </p:spPr>
        <p:txBody>
          <a:bodyPr wrap="square" rtlCol="0">
            <a:spAutoFit/>
          </a:bodyPr>
          <a:lstStyle/>
          <a:p>
            <a:pPr algn="ctr"/>
            <a:r>
              <a:rPr lang="fr-FR" sz="3200" dirty="0">
                <a:solidFill>
                  <a:schemeClr val="accent2">
                    <a:lumMod val="75000"/>
                  </a:schemeClr>
                </a:solidFill>
                <a:effectLst>
                  <a:outerShdw blurRad="38100" dist="25400" dir="5400000" algn="tl" rotWithShape="0">
                    <a:srgbClr val="000000">
                      <a:alpha val="43000"/>
                    </a:srgbClr>
                  </a:outerShdw>
                </a:effectLst>
                <a:latin typeface="Tw Cen MT" pitchFamily="34" charset="0"/>
                <a:ea typeface="+mj-ea"/>
                <a:cs typeface="+mj-cs"/>
              </a:rPr>
              <a:t>Synthèse des résultats</a:t>
            </a:r>
          </a:p>
        </p:txBody>
      </p:sp>
    </p:spTree>
    <p:extLst>
      <p:ext uri="{BB962C8B-B14F-4D97-AF65-F5344CB8AC3E}">
        <p14:creationId xmlns:p14="http://schemas.microsoft.com/office/powerpoint/2010/main" val="32460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4566 -0.12199 L 1.94444E-6 -7.40741E-7 " pathEditMode="relative" ptsTypes="AA">
                                      <p:cBhvr>
                                        <p:cTn id="6" dur="1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30" name="图表 9">
            <a:extLst>
              <a:ext uri="{FF2B5EF4-FFF2-40B4-BE49-F238E27FC236}">
                <a16:creationId xmlns:a16="http://schemas.microsoft.com/office/drawing/2014/main" id="{E2E8289F-1D3C-49BD-B82C-D3578BFD28A6}"/>
              </a:ext>
            </a:extLst>
          </p:cNvPr>
          <p:cNvGraphicFramePr>
            <a:graphicFrameLocks/>
          </p:cNvGraphicFramePr>
          <p:nvPr>
            <p:extLst>
              <p:ext uri="{D42A27DB-BD31-4B8C-83A1-F6EECF244321}">
                <p14:modId xmlns:p14="http://schemas.microsoft.com/office/powerpoint/2010/main" val="625731864"/>
              </p:ext>
            </p:extLst>
          </p:nvPr>
        </p:nvGraphicFramePr>
        <p:xfrm>
          <a:off x="3770941" y="4441745"/>
          <a:ext cx="1659363" cy="2104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图表 9">
            <a:extLst>
              <a:ext uri="{FF2B5EF4-FFF2-40B4-BE49-F238E27FC236}">
                <a16:creationId xmlns:a16="http://schemas.microsoft.com/office/drawing/2014/main" id="{B03FB993-D398-4B40-BBF3-2952A8A8C9A2}"/>
              </a:ext>
            </a:extLst>
          </p:cNvPr>
          <p:cNvGraphicFramePr>
            <a:graphicFrameLocks/>
          </p:cNvGraphicFramePr>
          <p:nvPr>
            <p:extLst>
              <p:ext uri="{D42A27DB-BD31-4B8C-83A1-F6EECF244321}">
                <p14:modId xmlns:p14="http://schemas.microsoft.com/office/powerpoint/2010/main" val="1400597415"/>
              </p:ext>
            </p:extLst>
          </p:nvPr>
        </p:nvGraphicFramePr>
        <p:xfrm>
          <a:off x="2372739" y="4429315"/>
          <a:ext cx="1696244" cy="2104059"/>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a:extLst>
              <a:ext uri="{FF2B5EF4-FFF2-40B4-BE49-F238E27FC236}">
                <a16:creationId xmlns:a16="http://schemas.microsoft.com/office/drawing/2014/main" id="{C80FF22B-0528-4A0A-8DA7-71F5984ED0B7}"/>
              </a:ext>
            </a:extLst>
          </p:cNvPr>
          <p:cNvSpPr txBox="1"/>
          <p:nvPr/>
        </p:nvSpPr>
        <p:spPr>
          <a:xfrm>
            <a:off x="0" y="6673180"/>
            <a:ext cx="5993483" cy="215444"/>
          </a:xfrm>
          <a:prstGeom prst="rect">
            <a:avLst/>
          </a:prstGeom>
          <a:noFill/>
        </p:spPr>
        <p:txBody>
          <a:bodyPr wrap="square" rtlCol="0">
            <a:spAutoFit/>
          </a:bodyPr>
          <a:lstStyle/>
          <a:p>
            <a:r>
              <a:rPr lang="fr-FR" sz="800" i="1" dirty="0">
                <a:latin typeface="Arial" panose="020B0604020202020204" pitchFamily="34" charset="0"/>
                <a:cs typeface="Arial" panose="020B0604020202020204" pitchFamily="34" charset="0"/>
              </a:rPr>
              <a:t>*La latence a été évaluée depuis les points de mesure vers les POP nationaux hébergés au niveau de l’IXP</a:t>
            </a:r>
          </a:p>
        </p:txBody>
      </p:sp>
      <p:sp>
        <p:nvSpPr>
          <p:cNvPr id="12" name="Titre 1">
            <a:extLst>
              <a:ext uri="{FF2B5EF4-FFF2-40B4-BE49-F238E27FC236}">
                <a16:creationId xmlns:a16="http://schemas.microsoft.com/office/drawing/2014/main" id="{72A0A1DD-42C8-4F98-B33B-C7082C4D7A97}"/>
              </a:ext>
            </a:extLst>
          </p:cNvPr>
          <p:cNvSpPr txBox="1">
            <a:spLocks/>
          </p:cNvSpPr>
          <p:nvPr/>
        </p:nvSpPr>
        <p:spPr bwMode="auto">
          <a:xfrm>
            <a:off x="323528" y="260648"/>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algn="ctr" eaLnBrk="0" hangingPunct="0">
              <a:defRPr/>
            </a:pPr>
            <a:r>
              <a:rPr lang="fr-FR" sz="2800" b="1" dirty="0">
                <a:latin typeface="Arial" panose="020B0604020202020204" pitchFamily="34" charset="0"/>
                <a:cs typeface="Arial" panose="020B0604020202020204" pitchFamily="34" charset="0"/>
              </a:rPr>
              <a:t>Synthèse des résultats du troisième </a:t>
            </a:r>
            <a:br>
              <a:rPr lang="fr-FR" sz="2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trimestre 2023</a:t>
            </a:r>
          </a:p>
        </p:txBody>
      </p:sp>
      <p:graphicFrame>
        <p:nvGraphicFramePr>
          <p:cNvPr id="7" name="图表 9">
            <a:extLst>
              <a:ext uri="{FF2B5EF4-FFF2-40B4-BE49-F238E27FC236}">
                <a16:creationId xmlns:a16="http://schemas.microsoft.com/office/drawing/2014/main" id="{9DF811B4-57B4-431E-B830-B06BF26BFCC5}"/>
              </a:ext>
            </a:extLst>
          </p:cNvPr>
          <p:cNvGraphicFramePr>
            <a:graphicFrameLocks/>
          </p:cNvGraphicFramePr>
          <p:nvPr>
            <p:extLst>
              <p:ext uri="{D42A27DB-BD31-4B8C-83A1-F6EECF244321}">
                <p14:modId xmlns:p14="http://schemas.microsoft.com/office/powerpoint/2010/main" val="4022830348"/>
              </p:ext>
            </p:extLst>
          </p:nvPr>
        </p:nvGraphicFramePr>
        <p:xfrm>
          <a:off x="138206" y="1240366"/>
          <a:ext cx="1730481" cy="26414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图表 9">
            <a:extLst>
              <a:ext uri="{FF2B5EF4-FFF2-40B4-BE49-F238E27FC236}">
                <a16:creationId xmlns:a16="http://schemas.microsoft.com/office/drawing/2014/main" id="{BD038D56-ADEE-4DEA-988A-B1CE948723AA}"/>
              </a:ext>
            </a:extLst>
          </p:cNvPr>
          <p:cNvGraphicFramePr>
            <a:graphicFrameLocks/>
          </p:cNvGraphicFramePr>
          <p:nvPr>
            <p:extLst>
              <p:ext uri="{D42A27DB-BD31-4B8C-83A1-F6EECF244321}">
                <p14:modId xmlns:p14="http://schemas.microsoft.com/office/powerpoint/2010/main" val="3551469910"/>
              </p:ext>
            </p:extLst>
          </p:nvPr>
        </p:nvGraphicFramePr>
        <p:xfrm>
          <a:off x="1522413" y="1258514"/>
          <a:ext cx="1571023" cy="26414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图表 9">
            <a:extLst>
              <a:ext uri="{FF2B5EF4-FFF2-40B4-BE49-F238E27FC236}">
                <a16:creationId xmlns:a16="http://schemas.microsoft.com/office/drawing/2014/main" id="{F16CB2B9-1112-4B79-8E27-A7D058365E69}"/>
              </a:ext>
            </a:extLst>
          </p:cNvPr>
          <p:cNvGraphicFramePr>
            <a:graphicFrameLocks/>
          </p:cNvGraphicFramePr>
          <p:nvPr>
            <p:extLst>
              <p:ext uri="{D42A27DB-BD31-4B8C-83A1-F6EECF244321}">
                <p14:modId xmlns:p14="http://schemas.microsoft.com/office/powerpoint/2010/main" val="2053830950"/>
              </p:ext>
            </p:extLst>
          </p:nvPr>
        </p:nvGraphicFramePr>
        <p:xfrm>
          <a:off x="2779459" y="1284135"/>
          <a:ext cx="1690658" cy="2603321"/>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a:extLst>
              <a:ext uri="{FF2B5EF4-FFF2-40B4-BE49-F238E27FC236}">
                <a16:creationId xmlns:a16="http://schemas.microsoft.com/office/drawing/2014/main" id="{4A5B6F44-71D6-4FFB-85D7-2DF3C80F221A}"/>
              </a:ext>
            </a:extLst>
          </p:cNvPr>
          <p:cNvSpPr txBox="1"/>
          <p:nvPr/>
        </p:nvSpPr>
        <p:spPr>
          <a:xfrm>
            <a:off x="577444" y="3881237"/>
            <a:ext cx="723044"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5B68A7E4-85AE-4C8F-BB93-3E8BB677EEF8}"/>
              </a:ext>
            </a:extLst>
          </p:cNvPr>
          <p:cNvSpPr txBox="1"/>
          <p:nvPr/>
        </p:nvSpPr>
        <p:spPr>
          <a:xfrm>
            <a:off x="1891182" y="3892539"/>
            <a:ext cx="965402"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568CE411-6643-4B6D-9493-30186D3F5EBF}"/>
              </a:ext>
            </a:extLst>
          </p:cNvPr>
          <p:cNvSpPr txBox="1"/>
          <p:nvPr/>
        </p:nvSpPr>
        <p:spPr>
          <a:xfrm>
            <a:off x="3336679" y="3897361"/>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graphicFrame>
        <p:nvGraphicFramePr>
          <p:cNvPr id="22" name="图表 9">
            <a:extLst>
              <a:ext uri="{FF2B5EF4-FFF2-40B4-BE49-F238E27FC236}">
                <a16:creationId xmlns:a16="http://schemas.microsoft.com/office/drawing/2014/main" id="{3F2FDCCC-9096-4F1E-821E-5DE7895DAA48}"/>
              </a:ext>
            </a:extLst>
          </p:cNvPr>
          <p:cNvGraphicFramePr>
            <a:graphicFrameLocks/>
          </p:cNvGraphicFramePr>
          <p:nvPr>
            <p:extLst>
              <p:ext uri="{D42A27DB-BD31-4B8C-83A1-F6EECF244321}">
                <p14:modId xmlns:p14="http://schemas.microsoft.com/office/powerpoint/2010/main" val="1691110652"/>
              </p:ext>
            </p:extLst>
          </p:nvPr>
        </p:nvGraphicFramePr>
        <p:xfrm>
          <a:off x="4511375" y="1244016"/>
          <a:ext cx="1690071" cy="263001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图表 9">
            <a:extLst>
              <a:ext uri="{FF2B5EF4-FFF2-40B4-BE49-F238E27FC236}">
                <a16:creationId xmlns:a16="http://schemas.microsoft.com/office/drawing/2014/main" id="{1AC01034-3613-47C4-B8E4-DB1230F3D295}"/>
              </a:ext>
            </a:extLst>
          </p:cNvPr>
          <p:cNvGraphicFramePr>
            <a:graphicFrameLocks/>
          </p:cNvGraphicFramePr>
          <p:nvPr>
            <p:extLst>
              <p:ext uri="{D42A27DB-BD31-4B8C-83A1-F6EECF244321}">
                <p14:modId xmlns:p14="http://schemas.microsoft.com/office/powerpoint/2010/main" val="3586910038"/>
              </p:ext>
            </p:extLst>
          </p:nvPr>
        </p:nvGraphicFramePr>
        <p:xfrm>
          <a:off x="5909217" y="1259122"/>
          <a:ext cx="1750859" cy="263001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图表 9">
            <a:extLst>
              <a:ext uri="{FF2B5EF4-FFF2-40B4-BE49-F238E27FC236}">
                <a16:creationId xmlns:a16="http://schemas.microsoft.com/office/drawing/2014/main" id="{E2CC4154-257E-475E-8A5B-8A80A84DA3AC}"/>
              </a:ext>
            </a:extLst>
          </p:cNvPr>
          <p:cNvGraphicFramePr>
            <a:graphicFrameLocks/>
          </p:cNvGraphicFramePr>
          <p:nvPr>
            <p:extLst>
              <p:ext uri="{D42A27DB-BD31-4B8C-83A1-F6EECF244321}">
                <p14:modId xmlns:p14="http://schemas.microsoft.com/office/powerpoint/2010/main" val="1267916939"/>
              </p:ext>
            </p:extLst>
          </p:nvPr>
        </p:nvGraphicFramePr>
        <p:xfrm>
          <a:off x="7362763" y="1299220"/>
          <a:ext cx="1726533" cy="2581183"/>
        </p:xfrm>
        <a:graphic>
          <a:graphicData uri="http://schemas.openxmlformats.org/drawingml/2006/chart">
            <c:chart xmlns:c="http://schemas.openxmlformats.org/drawingml/2006/chart" xmlns:r="http://schemas.openxmlformats.org/officeDocument/2006/relationships" r:id="rId10"/>
          </a:graphicData>
        </a:graphic>
      </p:graphicFrame>
      <p:sp>
        <p:nvSpPr>
          <p:cNvPr id="25" name="ZoneTexte 24">
            <a:extLst>
              <a:ext uri="{FF2B5EF4-FFF2-40B4-BE49-F238E27FC236}">
                <a16:creationId xmlns:a16="http://schemas.microsoft.com/office/drawing/2014/main" id="{34150D0F-0311-40C7-909B-EB8AD7A1EC6B}"/>
              </a:ext>
            </a:extLst>
          </p:cNvPr>
          <p:cNvSpPr txBox="1"/>
          <p:nvPr/>
        </p:nvSpPr>
        <p:spPr>
          <a:xfrm>
            <a:off x="5091735" y="3892304"/>
            <a:ext cx="700776"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26" name="ZoneTexte 25">
            <a:extLst>
              <a:ext uri="{FF2B5EF4-FFF2-40B4-BE49-F238E27FC236}">
                <a16:creationId xmlns:a16="http://schemas.microsoft.com/office/drawing/2014/main" id="{1215EF8B-98B1-41FC-99A6-18E755792EBD}"/>
              </a:ext>
            </a:extLst>
          </p:cNvPr>
          <p:cNvSpPr txBox="1"/>
          <p:nvPr/>
        </p:nvSpPr>
        <p:spPr>
          <a:xfrm>
            <a:off x="6529067" y="3878946"/>
            <a:ext cx="833696"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27" name="ZoneTexte 26">
            <a:extLst>
              <a:ext uri="{FF2B5EF4-FFF2-40B4-BE49-F238E27FC236}">
                <a16:creationId xmlns:a16="http://schemas.microsoft.com/office/drawing/2014/main" id="{010FEA04-809D-4A43-9922-8CC925EE4580}"/>
              </a:ext>
            </a:extLst>
          </p:cNvPr>
          <p:cNvSpPr txBox="1"/>
          <p:nvPr/>
        </p:nvSpPr>
        <p:spPr>
          <a:xfrm>
            <a:off x="7690384" y="3892303"/>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cxnSp>
        <p:nvCxnSpPr>
          <p:cNvPr id="28" name="直接连接符 26">
            <a:extLst>
              <a:ext uri="{FF2B5EF4-FFF2-40B4-BE49-F238E27FC236}">
                <a16:creationId xmlns:a16="http://schemas.microsoft.com/office/drawing/2014/main" id="{16EE8F75-739D-49B1-A01C-1DC99CBD4DFE}"/>
              </a:ext>
            </a:extLst>
          </p:cNvPr>
          <p:cNvCxnSpPr>
            <a:cxnSpLocks/>
          </p:cNvCxnSpPr>
          <p:nvPr/>
        </p:nvCxnSpPr>
        <p:spPr>
          <a:xfrm flipH="1">
            <a:off x="4539793" y="1598342"/>
            <a:ext cx="24325" cy="2893808"/>
          </a:xfrm>
          <a:prstGeom prst="line">
            <a:avLst/>
          </a:prstGeom>
          <a:noFill/>
          <a:ln w="9525" cap="flat" cmpd="sng" algn="ctr">
            <a:solidFill>
              <a:sysClr val="window" lastClr="FFFFFF">
                <a:lumMod val="85000"/>
              </a:sysClr>
            </a:solidFill>
            <a:prstDash val="dash"/>
          </a:ln>
          <a:effectLst/>
        </p:spPr>
      </p:cxnSp>
      <p:sp>
        <p:nvSpPr>
          <p:cNvPr id="32" name="ZoneTexte 31">
            <a:extLst>
              <a:ext uri="{FF2B5EF4-FFF2-40B4-BE49-F238E27FC236}">
                <a16:creationId xmlns:a16="http://schemas.microsoft.com/office/drawing/2014/main" id="{F50ADE12-7E34-4734-9D9F-966FD7E06A82}"/>
              </a:ext>
            </a:extLst>
          </p:cNvPr>
          <p:cNvSpPr txBox="1"/>
          <p:nvPr/>
        </p:nvSpPr>
        <p:spPr>
          <a:xfrm>
            <a:off x="2919485" y="6518617"/>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543469DF-B4D9-4FD6-B107-2B8DCF45C026}"/>
              </a:ext>
            </a:extLst>
          </p:cNvPr>
          <p:cNvSpPr txBox="1"/>
          <p:nvPr/>
        </p:nvSpPr>
        <p:spPr>
          <a:xfrm>
            <a:off x="4253450" y="6548062"/>
            <a:ext cx="953386"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96EC7DA2-5A11-49A2-B376-BB739783F4C9}"/>
              </a:ext>
            </a:extLst>
          </p:cNvPr>
          <p:cNvSpPr txBox="1"/>
          <p:nvPr/>
        </p:nvSpPr>
        <p:spPr>
          <a:xfrm>
            <a:off x="5671645" y="6518617"/>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sp>
        <p:nvSpPr>
          <p:cNvPr id="39" name="TextBox 1">
            <a:extLst>
              <a:ext uri="{FF2B5EF4-FFF2-40B4-BE49-F238E27FC236}">
                <a16:creationId xmlns:a16="http://schemas.microsoft.com/office/drawing/2014/main" id="{83641AEF-161B-4F0E-838E-D83BDE82376C}"/>
              </a:ext>
            </a:extLst>
          </p:cNvPr>
          <p:cNvSpPr txBox="1"/>
          <p:nvPr/>
        </p:nvSpPr>
        <p:spPr>
          <a:xfrm>
            <a:off x="-40695" y="2039976"/>
            <a:ext cx="4559859" cy="276999"/>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Moyenne mensuelle de la latence vers le </a:t>
            </a:r>
            <a:r>
              <a:rPr lang="fr-FR" sz="1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PoP</a:t>
            </a: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(ms)</a:t>
            </a:r>
          </a:p>
        </p:txBody>
      </p:sp>
      <p:sp>
        <p:nvSpPr>
          <p:cNvPr id="40" name="TextBox 1">
            <a:extLst>
              <a:ext uri="{FF2B5EF4-FFF2-40B4-BE49-F238E27FC236}">
                <a16:creationId xmlns:a16="http://schemas.microsoft.com/office/drawing/2014/main" id="{25E02767-33AF-43EC-A455-1746EF279DF1}"/>
              </a:ext>
            </a:extLst>
          </p:cNvPr>
          <p:cNvSpPr txBox="1"/>
          <p:nvPr/>
        </p:nvSpPr>
        <p:spPr>
          <a:xfrm>
            <a:off x="4401761" y="2058341"/>
            <a:ext cx="4559859" cy="276999"/>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Moyenne mensuelle de la latence nationale (ms)</a:t>
            </a:r>
          </a:p>
        </p:txBody>
      </p:sp>
      <p:sp>
        <p:nvSpPr>
          <p:cNvPr id="41" name="TextBox 1">
            <a:extLst>
              <a:ext uri="{FF2B5EF4-FFF2-40B4-BE49-F238E27FC236}">
                <a16:creationId xmlns:a16="http://schemas.microsoft.com/office/drawing/2014/main" id="{23523853-1CB9-45CA-984D-C9864AD227DB}"/>
              </a:ext>
            </a:extLst>
          </p:cNvPr>
          <p:cNvSpPr txBox="1"/>
          <p:nvPr/>
        </p:nvSpPr>
        <p:spPr>
          <a:xfrm>
            <a:off x="2272025" y="4239605"/>
            <a:ext cx="4559859" cy="276999"/>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Moyenne mensuelle de la latence internationale (ms)</a:t>
            </a:r>
          </a:p>
        </p:txBody>
      </p:sp>
      <p:graphicFrame>
        <p:nvGraphicFramePr>
          <p:cNvPr id="31" name="图表 9">
            <a:extLst>
              <a:ext uri="{FF2B5EF4-FFF2-40B4-BE49-F238E27FC236}">
                <a16:creationId xmlns:a16="http://schemas.microsoft.com/office/drawing/2014/main" id="{6B940810-5250-44F8-B254-49F968E4282A}"/>
              </a:ext>
            </a:extLst>
          </p:cNvPr>
          <p:cNvGraphicFramePr>
            <a:graphicFrameLocks/>
          </p:cNvGraphicFramePr>
          <p:nvPr>
            <p:extLst>
              <p:ext uri="{D42A27DB-BD31-4B8C-83A1-F6EECF244321}">
                <p14:modId xmlns:p14="http://schemas.microsoft.com/office/powerpoint/2010/main" val="111263976"/>
              </p:ext>
            </p:extLst>
          </p:nvPr>
        </p:nvGraphicFramePr>
        <p:xfrm>
          <a:off x="5085643" y="4442102"/>
          <a:ext cx="1659363" cy="210405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85438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83" name="ZoneTexte 282">
            <a:extLst>
              <a:ext uri="{FF2B5EF4-FFF2-40B4-BE49-F238E27FC236}">
                <a16:creationId xmlns:a16="http://schemas.microsoft.com/office/drawing/2014/main" id="{140A5FB8-9DD1-4810-AB84-C6E4BD123B83}"/>
              </a:ext>
            </a:extLst>
          </p:cNvPr>
          <p:cNvSpPr txBox="1"/>
          <p:nvPr/>
        </p:nvSpPr>
        <p:spPr>
          <a:xfrm>
            <a:off x="850833" y="5028892"/>
            <a:ext cx="7584180" cy="738664"/>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Les performances du service de résolution du nom de domaine se dégrade de manière remarquable durant les heures les plus chargées* chez </a:t>
            </a:r>
            <a:r>
              <a:rPr lang="fr-FR" sz="1400" i="1" dirty="0" err="1">
                <a:latin typeface="Arial" panose="020B0604020202020204" pitchFamily="34" charset="0"/>
                <a:cs typeface="Arial" panose="020B0604020202020204" pitchFamily="34" charset="0"/>
              </a:rPr>
              <a:t>Topnet</a:t>
            </a:r>
            <a:r>
              <a:rPr lang="fr-FR" sz="1400" i="1" dirty="0">
                <a:latin typeface="Arial" panose="020B0604020202020204" pitchFamily="34" charset="0"/>
                <a:cs typeface="Arial" panose="020B0604020202020204" pitchFamily="34" charset="0"/>
              </a:rPr>
              <a:t> durant le troisième trimestre 2023.</a:t>
            </a:r>
          </a:p>
        </p:txBody>
      </p:sp>
      <p:sp>
        <p:nvSpPr>
          <p:cNvPr id="102" name="Titre 1">
            <a:extLst>
              <a:ext uri="{FF2B5EF4-FFF2-40B4-BE49-F238E27FC236}">
                <a16:creationId xmlns:a16="http://schemas.microsoft.com/office/drawing/2014/main" id="{EEF4486D-F0E4-4E74-9513-4FF0CB0DA8D4}"/>
              </a:ext>
            </a:extLst>
          </p:cNvPr>
          <p:cNvSpPr>
            <a:spLocks noGrp="1"/>
          </p:cNvSpPr>
          <p:nvPr>
            <p:ph type="title"/>
          </p:nvPr>
        </p:nvSpPr>
        <p:spPr>
          <a:xfrm>
            <a:off x="300824" y="290364"/>
            <a:ext cx="8229600" cy="1143000"/>
          </a:xfrm>
        </p:spPr>
        <p:txBody>
          <a:bodyPr/>
          <a:lstStyle/>
          <a:p>
            <a:pPr lvl="0" algn="ctr" eaLnBrk="0" hangingPunct="0">
              <a:defRPr/>
            </a:pPr>
            <a:r>
              <a:rPr lang="fr-FR" sz="2800" b="1" dirty="0">
                <a:solidFill>
                  <a:schemeClr val="tx2"/>
                </a:solidFill>
                <a:latin typeface="Arial" panose="020B0604020202020204" pitchFamily="34" charset="0"/>
                <a:cs typeface="Arial" panose="020B0604020202020204" pitchFamily="34" charset="0"/>
              </a:rPr>
              <a:t>Synthèse des résultats du </a:t>
            </a:r>
            <a:r>
              <a:rPr lang="fr-FR" sz="2800" b="1" dirty="0">
                <a:latin typeface="Arial" panose="020B0604020202020204" pitchFamily="34" charset="0"/>
                <a:cs typeface="Arial" panose="020B0604020202020204" pitchFamily="34" charset="0"/>
              </a:rPr>
              <a:t>troisième </a:t>
            </a:r>
            <a:br>
              <a:rPr lang="fr-FR" sz="2800" b="1" dirty="0">
                <a:solidFill>
                  <a:schemeClr val="tx2"/>
                </a:solidFill>
                <a:latin typeface="Arial" panose="020B0604020202020204" pitchFamily="34" charset="0"/>
                <a:cs typeface="Arial" panose="020B0604020202020204" pitchFamily="34" charset="0"/>
              </a:rPr>
            </a:br>
            <a:r>
              <a:rPr lang="fr-FR" sz="2800" b="1" dirty="0">
                <a:solidFill>
                  <a:schemeClr val="tx2"/>
                </a:solidFill>
                <a:latin typeface="Arial" panose="020B0604020202020204" pitchFamily="34" charset="0"/>
                <a:cs typeface="Arial" panose="020B0604020202020204" pitchFamily="34" charset="0"/>
              </a:rPr>
              <a:t>trimestre 2023</a:t>
            </a:r>
            <a:endParaRPr lang="fr-FR" sz="2800" dirty="0"/>
          </a:p>
        </p:txBody>
      </p:sp>
      <p:graphicFrame>
        <p:nvGraphicFramePr>
          <p:cNvPr id="5" name="图表 9">
            <a:extLst>
              <a:ext uri="{FF2B5EF4-FFF2-40B4-BE49-F238E27FC236}">
                <a16:creationId xmlns:a16="http://schemas.microsoft.com/office/drawing/2014/main" id="{36CCB28D-5A97-45EF-ADF2-ADEB8484174C}"/>
              </a:ext>
            </a:extLst>
          </p:cNvPr>
          <p:cNvGraphicFramePr>
            <a:graphicFrameLocks/>
          </p:cNvGraphicFramePr>
          <p:nvPr>
            <p:extLst>
              <p:ext uri="{D42A27DB-BD31-4B8C-83A1-F6EECF244321}">
                <p14:modId xmlns:p14="http://schemas.microsoft.com/office/powerpoint/2010/main" val="2373371543"/>
              </p:ext>
            </p:extLst>
          </p:nvPr>
        </p:nvGraphicFramePr>
        <p:xfrm>
          <a:off x="1" y="1787735"/>
          <a:ext cx="1773492" cy="26142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9">
            <a:extLst>
              <a:ext uri="{FF2B5EF4-FFF2-40B4-BE49-F238E27FC236}">
                <a16:creationId xmlns:a16="http://schemas.microsoft.com/office/drawing/2014/main" id="{8D6D54D3-88D8-4060-8055-FC1851508B7F}"/>
              </a:ext>
            </a:extLst>
          </p:cNvPr>
          <p:cNvGraphicFramePr>
            <a:graphicFrameLocks/>
          </p:cNvGraphicFramePr>
          <p:nvPr>
            <p:extLst>
              <p:ext uri="{D42A27DB-BD31-4B8C-83A1-F6EECF244321}">
                <p14:modId xmlns:p14="http://schemas.microsoft.com/office/powerpoint/2010/main" val="2189497375"/>
              </p:ext>
            </p:extLst>
          </p:nvPr>
        </p:nvGraphicFramePr>
        <p:xfrm>
          <a:off x="1461640" y="1801510"/>
          <a:ext cx="1682454" cy="2556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9">
            <a:extLst>
              <a:ext uri="{FF2B5EF4-FFF2-40B4-BE49-F238E27FC236}">
                <a16:creationId xmlns:a16="http://schemas.microsoft.com/office/drawing/2014/main" id="{ED4A49BF-B466-4994-A089-735F31009E30}"/>
              </a:ext>
            </a:extLst>
          </p:cNvPr>
          <p:cNvGraphicFramePr>
            <a:graphicFrameLocks/>
          </p:cNvGraphicFramePr>
          <p:nvPr>
            <p:extLst>
              <p:ext uri="{D42A27DB-BD31-4B8C-83A1-F6EECF244321}">
                <p14:modId xmlns:p14="http://schemas.microsoft.com/office/powerpoint/2010/main" val="1617463955"/>
              </p:ext>
            </p:extLst>
          </p:nvPr>
        </p:nvGraphicFramePr>
        <p:xfrm>
          <a:off x="2787509" y="1625078"/>
          <a:ext cx="1726399" cy="2719682"/>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a:extLst>
              <a:ext uri="{FF2B5EF4-FFF2-40B4-BE49-F238E27FC236}">
                <a16:creationId xmlns:a16="http://schemas.microsoft.com/office/drawing/2014/main" id="{7864C653-BD77-48BC-B17D-3D61996DDEBF}"/>
              </a:ext>
            </a:extLst>
          </p:cNvPr>
          <p:cNvSpPr txBox="1"/>
          <p:nvPr/>
        </p:nvSpPr>
        <p:spPr>
          <a:xfrm>
            <a:off x="395536" y="4395215"/>
            <a:ext cx="720080"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D1307991-494E-4A03-8C22-CEF4B5FE58F5}"/>
              </a:ext>
            </a:extLst>
          </p:cNvPr>
          <p:cNvSpPr txBox="1"/>
          <p:nvPr/>
        </p:nvSpPr>
        <p:spPr>
          <a:xfrm>
            <a:off x="1887185" y="4397275"/>
            <a:ext cx="802374"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896B3A57-8210-4F64-9F91-082D5C7E155E}"/>
              </a:ext>
            </a:extLst>
          </p:cNvPr>
          <p:cNvSpPr txBox="1"/>
          <p:nvPr/>
        </p:nvSpPr>
        <p:spPr>
          <a:xfrm>
            <a:off x="3225296" y="4395474"/>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E48192E4-A6F5-4EA9-90E4-66DD717761ED}"/>
              </a:ext>
            </a:extLst>
          </p:cNvPr>
          <p:cNvSpPr txBox="1"/>
          <p:nvPr/>
        </p:nvSpPr>
        <p:spPr>
          <a:xfrm>
            <a:off x="4907151" y="4392599"/>
            <a:ext cx="753055"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graphicFrame>
        <p:nvGraphicFramePr>
          <p:cNvPr id="11" name="图表 9">
            <a:extLst>
              <a:ext uri="{FF2B5EF4-FFF2-40B4-BE49-F238E27FC236}">
                <a16:creationId xmlns:a16="http://schemas.microsoft.com/office/drawing/2014/main" id="{93B60094-4C0A-4559-9AD4-B10080D36D90}"/>
              </a:ext>
            </a:extLst>
          </p:cNvPr>
          <p:cNvGraphicFramePr>
            <a:graphicFrameLocks/>
          </p:cNvGraphicFramePr>
          <p:nvPr>
            <p:extLst>
              <p:ext uri="{D42A27DB-BD31-4B8C-83A1-F6EECF244321}">
                <p14:modId xmlns:p14="http://schemas.microsoft.com/office/powerpoint/2010/main" val="3586975011"/>
              </p:ext>
            </p:extLst>
          </p:nvPr>
        </p:nvGraphicFramePr>
        <p:xfrm>
          <a:off x="4549887" y="1801510"/>
          <a:ext cx="1799611" cy="25707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图表 9">
            <a:extLst>
              <a:ext uri="{FF2B5EF4-FFF2-40B4-BE49-F238E27FC236}">
                <a16:creationId xmlns:a16="http://schemas.microsoft.com/office/drawing/2014/main" id="{AAF91DE6-BD4B-4927-9E36-8957414F1703}"/>
              </a:ext>
            </a:extLst>
          </p:cNvPr>
          <p:cNvGraphicFramePr>
            <a:graphicFrameLocks/>
          </p:cNvGraphicFramePr>
          <p:nvPr>
            <p:extLst>
              <p:ext uri="{D42A27DB-BD31-4B8C-83A1-F6EECF244321}">
                <p14:modId xmlns:p14="http://schemas.microsoft.com/office/powerpoint/2010/main" val="4179320090"/>
              </p:ext>
            </p:extLst>
          </p:nvPr>
        </p:nvGraphicFramePr>
        <p:xfrm>
          <a:off x="5795644" y="1769967"/>
          <a:ext cx="1638760" cy="26755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图表 9">
            <a:extLst>
              <a:ext uri="{FF2B5EF4-FFF2-40B4-BE49-F238E27FC236}">
                <a16:creationId xmlns:a16="http://schemas.microsoft.com/office/drawing/2014/main" id="{0718A42A-B56E-4AB7-94AA-701210E4DDA9}"/>
              </a:ext>
            </a:extLst>
          </p:cNvPr>
          <p:cNvGraphicFramePr>
            <a:graphicFrameLocks/>
          </p:cNvGraphicFramePr>
          <p:nvPr>
            <p:extLst>
              <p:ext uri="{D42A27DB-BD31-4B8C-83A1-F6EECF244321}">
                <p14:modId xmlns:p14="http://schemas.microsoft.com/office/powerpoint/2010/main" val="962133031"/>
              </p:ext>
            </p:extLst>
          </p:nvPr>
        </p:nvGraphicFramePr>
        <p:xfrm>
          <a:off x="7134290" y="1760263"/>
          <a:ext cx="1627798" cy="2584497"/>
        </p:xfrm>
        <a:graphic>
          <a:graphicData uri="http://schemas.openxmlformats.org/drawingml/2006/chart">
            <c:chart xmlns:c="http://schemas.openxmlformats.org/drawingml/2006/chart" xmlns:r="http://schemas.openxmlformats.org/officeDocument/2006/relationships" r:id="rId7"/>
          </a:graphicData>
        </a:graphic>
      </p:graphicFrame>
      <p:sp>
        <p:nvSpPr>
          <p:cNvPr id="15" name="ZoneTexte 14">
            <a:extLst>
              <a:ext uri="{FF2B5EF4-FFF2-40B4-BE49-F238E27FC236}">
                <a16:creationId xmlns:a16="http://schemas.microsoft.com/office/drawing/2014/main" id="{9213C753-BE61-42F9-B068-91524404F7EF}"/>
              </a:ext>
            </a:extLst>
          </p:cNvPr>
          <p:cNvSpPr txBox="1"/>
          <p:nvPr/>
        </p:nvSpPr>
        <p:spPr>
          <a:xfrm>
            <a:off x="6289187" y="4392238"/>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CE07DAFB-270F-4A5A-8A4E-6B872EBDEF83}"/>
              </a:ext>
            </a:extLst>
          </p:cNvPr>
          <p:cNvSpPr txBox="1"/>
          <p:nvPr/>
        </p:nvSpPr>
        <p:spPr>
          <a:xfrm>
            <a:off x="7569843" y="4386009"/>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cxnSp>
        <p:nvCxnSpPr>
          <p:cNvPr id="17" name="直接连接符 26">
            <a:extLst>
              <a:ext uri="{FF2B5EF4-FFF2-40B4-BE49-F238E27FC236}">
                <a16:creationId xmlns:a16="http://schemas.microsoft.com/office/drawing/2014/main" id="{EEC5A0A4-C272-41A8-ABBA-B8A47AA0BCFA}"/>
              </a:ext>
            </a:extLst>
          </p:cNvPr>
          <p:cNvCxnSpPr>
            <a:cxnSpLocks/>
          </p:cNvCxnSpPr>
          <p:nvPr/>
        </p:nvCxnSpPr>
        <p:spPr>
          <a:xfrm flipH="1">
            <a:off x="4644008" y="1615312"/>
            <a:ext cx="24325" cy="2893808"/>
          </a:xfrm>
          <a:prstGeom prst="line">
            <a:avLst/>
          </a:prstGeom>
          <a:noFill/>
          <a:ln w="9525" cap="flat" cmpd="sng" algn="ctr">
            <a:solidFill>
              <a:sysClr val="window" lastClr="FFFFFF">
                <a:lumMod val="85000"/>
              </a:sysClr>
            </a:solidFill>
            <a:prstDash val="dash"/>
          </a:ln>
          <a:effectLst/>
        </p:spPr>
      </p:cxnSp>
      <p:sp>
        <p:nvSpPr>
          <p:cNvPr id="18" name="TextBox 1">
            <a:extLst>
              <a:ext uri="{FF2B5EF4-FFF2-40B4-BE49-F238E27FC236}">
                <a16:creationId xmlns:a16="http://schemas.microsoft.com/office/drawing/2014/main" id="{C326DCDD-E8A6-4958-B1A3-5178636EF247}"/>
              </a:ext>
            </a:extLst>
          </p:cNvPr>
          <p:cNvSpPr txBox="1"/>
          <p:nvPr/>
        </p:nvSpPr>
        <p:spPr>
          <a:xfrm>
            <a:off x="-20833" y="1476812"/>
            <a:ext cx="4559859" cy="461665"/>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Moyenne mensuelle du temps de résolution DNS national (ms)</a:t>
            </a:r>
          </a:p>
        </p:txBody>
      </p:sp>
      <p:sp>
        <p:nvSpPr>
          <p:cNvPr id="19" name="TextBox 1">
            <a:extLst>
              <a:ext uri="{FF2B5EF4-FFF2-40B4-BE49-F238E27FC236}">
                <a16:creationId xmlns:a16="http://schemas.microsoft.com/office/drawing/2014/main" id="{576537C5-3924-45CF-B33C-377D5D740D41}"/>
              </a:ext>
            </a:extLst>
          </p:cNvPr>
          <p:cNvSpPr txBox="1"/>
          <p:nvPr/>
        </p:nvSpPr>
        <p:spPr>
          <a:xfrm>
            <a:off x="4283968" y="1499824"/>
            <a:ext cx="4559859" cy="461665"/>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Moyenne mensuelle du temps de résolution DNS international (ms)</a:t>
            </a:r>
          </a:p>
        </p:txBody>
      </p:sp>
      <p:sp>
        <p:nvSpPr>
          <p:cNvPr id="20" name="ZoneTexte 19">
            <a:extLst>
              <a:ext uri="{FF2B5EF4-FFF2-40B4-BE49-F238E27FC236}">
                <a16:creationId xmlns:a16="http://schemas.microsoft.com/office/drawing/2014/main" id="{C11CC92E-3CB4-4E4D-8D1A-90D2D953F487}"/>
              </a:ext>
            </a:extLst>
          </p:cNvPr>
          <p:cNvSpPr txBox="1"/>
          <p:nvPr/>
        </p:nvSpPr>
        <p:spPr>
          <a:xfrm>
            <a:off x="30957" y="6574915"/>
            <a:ext cx="604653" cy="215444"/>
          </a:xfrm>
          <a:prstGeom prst="rect">
            <a:avLst/>
          </a:prstGeom>
          <a:noFill/>
        </p:spPr>
        <p:txBody>
          <a:bodyPr wrap="none" rtlCol="0">
            <a:spAutoFit/>
          </a:bodyPr>
          <a:lstStyle/>
          <a:p>
            <a:r>
              <a:rPr lang="fr-FR" sz="800" i="1" dirty="0">
                <a:latin typeface="Arial" panose="020B0604020202020204" pitchFamily="34" charset="0"/>
                <a:cs typeface="Arial" panose="020B0604020202020204" pitchFamily="34" charset="0"/>
              </a:rPr>
              <a:t>*20h-22h</a:t>
            </a:r>
          </a:p>
        </p:txBody>
      </p:sp>
    </p:spTree>
    <p:extLst>
      <p:ext uri="{BB962C8B-B14F-4D97-AF65-F5344CB8AC3E}">
        <p14:creationId xmlns:p14="http://schemas.microsoft.com/office/powerpoint/2010/main" val="105567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BF3B3CE-8E70-481E-A983-9B0B42CD9585}" type="slidenum">
              <a:rPr lang="fr-FR" sz="1600" smtClean="0"/>
              <a:pPr>
                <a:defRPr/>
              </a:pPr>
              <a:t>12</a:t>
            </a:fld>
            <a:endParaRPr lang="fr-FR" sz="1600"/>
          </a:p>
        </p:txBody>
      </p:sp>
      <p:sp>
        <p:nvSpPr>
          <p:cNvPr id="9" name="TextBox 1">
            <a:extLst>
              <a:ext uri="{FF2B5EF4-FFF2-40B4-BE49-F238E27FC236}">
                <a16:creationId xmlns:a16="http://schemas.microsoft.com/office/drawing/2014/main" id="{C43FF59B-2C53-4C6C-9897-352A1BB183D5}"/>
              </a:ext>
            </a:extLst>
          </p:cNvPr>
          <p:cNvSpPr txBox="1"/>
          <p:nvPr/>
        </p:nvSpPr>
        <p:spPr>
          <a:xfrm>
            <a:off x="85712" y="1867567"/>
            <a:ext cx="4381434" cy="307777"/>
          </a:xfrm>
          <a:prstGeom prst="rect">
            <a:avLst/>
          </a:prstGeom>
          <a:noFill/>
        </p:spPr>
        <p:txBody>
          <a:bodyPr wrap="square" rtlCol="0">
            <a:spAutoFit/>
          </a:bodyPr>
          <a:lstStyle/>
          <a:p>
            <a:pPr algn="ctr"/>
            <a:r>
              <a:rPr lang="fr-FR" sz="1400" b="1" dirty="0">
                <a:solidFill>
                  <a:schemeClr val="accent2">
                    <a:lumMod val="50000"/>
                  </a:schemeClr>
                </a:solidFill>
                <a:latin typeface="Arial" panose="020B0604020202020204" pitchFamily="34" charset="0"/>
                <a:cs typeface="Arial" panose="020B0604020202020204" pitchFamily="34" charset="0"/>
              </a:rPr>
              <a:t>Meilleur débit TCP descendant (Mbps) </a:t>
            </a:r>
          </a:p>
        </p:txBody>
      </p:sp>
      <p:sp>
        <p:nvSpPr>
          <p:cNvPr id="10" name="TextBox 1">
            <a:extLst>
              <a:ext uri="{FF2B5EF4-FFF2-40B4-BE49-F238E27FC236}">
                <a16:creationId xmlns:a16="http://schemas.microsoft.com/office/drawing/2014/main" id="{71AA7D24-2A03-45A9-A19D-DDAEB1CD2BA4}"/>
              </a:ext>
            </a:extLst>
          </p:cNvPr>
          <p:cNvSpPr txBox="1"/>
          <p:nvPr/>
        </p:nvSpPr>
        <p:spPr>
          <a:xfrm>
            <a:off x="423890" y="4202750"/>
            <a:ext cx="3850793" cy="307777"/>
          </a:xfrm>
          <a:prstGeom prst="rect">
            <a:avLst/>
          </a:prstGeom>
          <a:noFill/>
        </p:spPr>
        <p:txBody>
          <a:bodyPr wrap="square" rtlCol="0">
            <a:spAutoFit/>
          </a:bodyPr>
          <a:lstStyle/>
          <a:p>
            <a:pPr algn="ctr"/>
            <a:r>
              <a:rPr lang="fr-FR" sz="1400" b="1" dirty="0">
                <a:solidFill>
                  <a:schemeClr val="accent2">
                    <a:lumMod val="50000"/>
                  </a:schemeClr>
                </a:solidFill>
                <a:latin typeface="Arial" panose="020B0604020202020204" pitchFamily="34" charset="0"/>
                <a:cs typeface="Arial" panose="020B0604020202020204" pitchFamily="34" charset="0"/>
              </a:rPr>
              <a:t>Meilleure latence réseau (ms)</a:t>
            </a:r>
          </a:p>
        </p:txBody>
      </p:sp>
      <p:sp>
        <p:nvSpPr>
          <p:cNvPr id="15" name="ZoneTexte 14">
            <a:extLst>
              <a:ext uri="{FF2B5EF4-FFF2-40B4-BE49-F238E27FC236}">
                <a16:creationId xmlns:a16="http://schemas.microsoft.com/office/drawing/2014/main" id="{5652E849-D18D-43B5-B91D-179DFC7D561E}"/>
              </a:ext>
            </a:extLst>
          </p:cNvPr>
          <p:cNvSpPr txBox="1"/>
          <p:nvPr/>
        </p:nvSpPr>
        <p:spPr>
          <a:xfrm>
            <a:off x="282233" y="2282464"/>
            <a:ext cx="4472007" cy="523220"/>
          </a:xfrm>
          <a:prstGeom prst="rect">
            <a:avLst/>
          </a:prstGeom>
          <a:noFill/>
        </p:spPr>
        <p:txBody>
          <a:bodyPr wrap="square" rtlCol="0">
            <a:spAutoFit/>
          </a:bodyPr>
          <a:lstStyle/>
          <a:p>
            <a:pPr algn="ctr"/>
            <a:r>
              <a:rPr lang="fr-FR" sz="1400" i="1" dirty="0" err="1">
                <a:latin typeface="Arial" panose="020B0604020202020204" pitchFamily="34" charset="0"/>
                <a:cs typeface="Arial" panose="020B0604020202020204" pitchFamily="34" charset="0"/>
              </a:rPr>
              <a:t>Topnet</a:t>
            </a:r>
            <a:r>
              <a:rPr lang="fr-FR" sz="1400" i="1" dirty="0">
                <a:latin typeface="Arial" panose="020B0604020202020204" pitchFamily="34" charset="0"/>
                <a:cs typeface="Arial" panose="020B0604020202020204" pitchFamily="34" charset="0"/>
              </a:rPr>
              <a:t> a réalisé le meilleur débit de téléchargement moyen durant les heures les plus chargées</a:t>
            </a:r>
          </a:p>
        </p:txBody>
      </p:sp>
      <p:sp>
        <p:nvSpPr>
          <p:cNvPr id="16" name="ZoneTexte 15">
            <a:extLst>
              <a:ext uri="{FF2B5EF4-FFF2-40B4-BE49-F238E27FC236}">
                <a16:creationId xmlns:a16="http://schemas.microsoft.com/office/drawing/2014/main" id="{B793B07C-FE01-4740-8E6C-281F2D217DA3}"/>
              </a:ext>
            </a:extLst>
          </p:cNvPr>
          <p:cNvSpPr txBox="1"/>
          <p:nvPr/>
        </p:nvSpPr>
        <p:spPr>
          <a:xfrm>
            <a:off x="275517" y="4562188"/>
            <a:ext cx="4126297" cy="738664"/>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La connexion Internet la plus rapide durant les heures les plus chargées a été assurée par </a:t>
            </a:r>
            <a:r>
              <a:rPr lang="fr-FR" sz="1400" i="1" dirty="0" err="1">
                <a:latin typeface="Arial" panose="020B0604020202020204" pitchFamily="34" charset="0"/>
                <a:cs typeface="Arial" panose="020B0604020202020204" pitchFamily="34" charset="0"/>
              </a:rPr>
              <a:t>Topnet</a:t>
            </a:r>
            <a:endParaRPr lang="fr-FR" sz="1400" i="1" dirty="0">
              <a:latin typeface="Arial" panose="020B0604020202020204" pitchFamily="34" charset="0"/>
              <a:cs typeface="Arial" panose="020B0604020202020204" pitchFamily="34" charset="0"/>
            </a:endParaRPr>
          </a:p>
        </p:txBody>
      </p:sp>
      <p:pic>
        <p:nvPicPr>
          <p:cNvPr id="22" name="Graphique 83" descr="Télécharger du cloud">
            <a:extLst>
              <a:ext uri="{FF2B5EF4-FFF2-40B4-BE49-F238E27FC236}">
                <a16:creationId xmlns:a16="http://schemas.microsoft.com/office/drawing/2014/main" id="{00000000-0008-0000-0700-0000540000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505" y="1816638"/>
            <a:ext cx="423412" cy="356748"/>
          </a:xfrm>
          <a:prstGeom prst="rect">
            <a:avLst/>
          </a:prstGeom>
        </p:spPr>
      </p:pic>
      <p:pic>
        <p:nvPicPr>
          <p:cNvPr id="23" name="Graphique 195" descr="Chronomètre">
            <a:extLst>
              <a:ext uri="{FF2B5EF4-FFF2-40B4-BE49-F238E27FC236}">
                <a16:creationId xmlns:a16="http://schemas.microsoft.com/office/drawing/2014/main" id="{00000000-0008-0000-0700-0000C400000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035" y="4203949"/>
            <a:ext cx="318509" cy="279804"/>
          </a:xfrm>
          <a:prstGeom prst="rect">
            <a:avLst/>
          </a:prstGeom>
        </p:spPr>
      </p:pic>
      <p:pic>
        <p:nvPicPr>
          <p:cNvPr id="1032" name="Picture 8" descr="Classement : palmarès 2013 des écoles d'ingénieurs de l'Etudiant -  Studyrama Grandes Ecoles">
            <a:extLst>
              <a:ext uri="{FF2B5EF4-FFF2-40B4-BE49-F238E27FC236}">
                <a16:creationId xmlns:a16="http://schemas.microsoft.com/office/drawing/2014/main" id="{E8FF626D-03B2-4E85-BEB7-4D4B3E84FB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249" y="3398422"/>
            <a:ext cx="2627784" cy="5848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lassement : palmarès 2013 des écoles d'ingénieurs de l'Etudiant -  Studyrama Grandes Ecoles">
            <a:extLst>
              <a:ext uri="{FF2B5EF4-FFF2-40B4-BE49-F238E27FC236}">
                <a16:creationId xmlns:a16="http://schemas.microsoft.com/office/drawing/2014/main" id="{276E0D41-3F7E-479E-BDE6-DA73FBCBF4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773" y="6136594"/>
            <a:ext cx="2627784" cy="58488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1">
            <a:extLst>
              <a:ext uri="{FF2B5EF4-FFF2-40B4-BE49-F238E27FC236}">
                <a16:creationId xmlns:a16="http://schemas.microsoft.com/office/drawing/2014/main" id="{F26C7FF5-5435-48C0-A580-44009C033B7B}"/>
              </a:ext>
            </a:extLst>
          </p:cNvPr>
          <p:cNvSpPr txBox="1"/>
          <p:nvPr/>
        </p:nvSpPr>
        <p:spPr>
          <a:xfrm>
            <a:off x="4419447" y="1890550"/>
            <a:ext cx="4381434" cy="307777"/>
          </a:xfrm>
          <a:prstGeom prst="rect">
            <a:avLst/>
          </a:prstGeom>
          <a:noFill/>
        </p:spPr>
        <p:txBody>
          <a:bodyPr wrap="square" rtlCol="0">
            <a:spAutoFit/>
          </a:bodyPr>
          <a:lstStyle/>
          <a:p>
            <a:pPr algn="ctr"/>
            <a:r>
              <a:rPr lang="fr-FR" sz="1400" b="1" dirty="0">
                <a:solidFill>
                  <a:schemeClr val="accent2">
                    <a:lumMod val="50000"/>
                  </a:schemeClr>
                </a:solidFill>
                <a:latin typeface="Arial" panose="020B0604020202020204" pitchFamily="34" charset="0"/>
                <a:cs typeface="Arial" panose="020B0604020202020204" pitchFamily="34" charset="0"/>
              </a:rPr>
              <a:t>Meilleur débit TCP montant (Mbps) </a:t>
            </a:r>
          </a:p>
        </p:txBody>
      </p:sp>
      <p:grpSp>
        <p:nvGrpSpPr>
          <p:cNvPr id="2" name="Graphique 83" descr="Télécharger du cloud">
            <a:extLst>
              <a:ext uri="{FF2B5EF4-FFF2-40B4-BE49-F238E27FC236}">
                <a16:creationId xmlns:a16="http://schemas.microsoft.com/office/drawing/2014/main" id="{290D54EC-FCD7-4145-A728-20848844A8A7}"/>
              </a:ext>
            </a:extLst>
          </p:cNvPr>
          <p:cNvGrpSpPr/>
          <p:nvPr/>
        </p:nvGrpSpPr>
        <p:grpSpPr>
          <a:xfrm>
            <a:off x="4644008" y="1891422"/>
            <a:ext cx="405869" cy="260065"/>
            <a:chOff x="5249383" y="2817829"/>
            <a:chExt cx="405869" cy="260065"/>
          </a:xfrm>
        </p:grpSpPr>
        <p:sp>
          <p:nvSpPr>
            <p:cNvPr id="3" name="Forme libre : forme 2">
              <a:extLst>
                <a:ext uri="{FF2B5EF4-FFF2-40B4-BE49-F238E27FC236}">
                  <a16:creationId xmlns:a16="http://schemas.microsoft.com/office/drawing/2014/main" id="{D8BE69A5-C497-4C44-ABB7-4A71EA8964C8}"/>
                </a:ext>
              </a:extLst>
            </p:cNvPr>
            <p:cNvSpPr/>
            <p:nvPr/>
          </p:nvSpPr>
          <p:spPr>
            <a:xfrm rot="10800000">
              <a:off x="5359616" y="2899520"/>
              <a:ext cx="180832" cy="178374"/>
            </a:xfrm>
            <a:custGeom>
              <a:avLst/>
              <a:gdLst>
                <a:gd name="connsiteX0" fmla="*/ 125700 w 180832"/>
                <a:gd name="connsiteY0" fmla="*/ 0 h 178374"/>
                <a:gd name="connsiteX1" fmla="*/ 55132 w 180832"/>
                <a:gd name="connsiteY1" fmla="*/ 0 h 178374"/>
                <a:gd name="connsiteX2" fmla="*/ 55132 w 180832"/>
                <a:gd name="connsiteY2" fmla="*/ 89187 h 178374"/>
                <a:gd name="connsiteX3" fmla="*/ 0 w 180832"/>
                <a:gd name="connsiteY3" fmla="*/ 89187 h 178374"/>
                <a:gd name="connsiteX4" fmla="*/ 90416 w 180832"/>
                <a:gd name="connsiteY4" fmla="*/ 178374 h 178374"/>
                <a:gd name="connsiteX5" fmla="*/ 180832 w 180832"/>
                <a:gd name="connsiteY5" fmla="*/ 89187 h 178374"/>
                <a:gd name="connsiteX6" fmla="*/ 125700 w 180832"/>
                <a:gd name="connsiteY6" fmla="*/ 89187 h 17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32" h="178374">
                  <a:moveTo>
                    <a:pt x="125700" y="0"/>
                  </a:moveTo>
                  <a:lnTo>
                    <a:pt x="55132" y="0"/>
                  </a:lnTo>
                  <a:lnTo>
                    <a:pt x="55132" y="89187"/>
                  </a:lnTo>
                  <a:lnTo>
                    <a:pt x="0" y="89187"/>
                  </a:lnTo>
                  <a:lnTo>
                    <a:pt x="90416" y="178374"/>
                  </a:lnTo>
                  <a:lnTo>
                    <a:pt x="180832" y="89187"/>
                  </a:lnTo>
                  <a:lnTo>
                    <a:pt x="125700" y="89187"/>
                  </a:lnTo>
                  <a:close/>
                </a:path>
              </a:pathLst>
            </a:custGeom>
            <a:solidFill>
              <a:schemeClr val="accent2">
                <a:lumMod val="50000"/>
              </a:schemeClr>
            </a:solidFill>
            <a:ln w="4366" cap="flat">
              <a:noFill/>
              <a:prstDash val="solid"/>
              <a:miter/>
            </a:ln>
          </p:spPr>
          <p:txBody>
            <a:bodyPr rtlCol="0" anchor="ctr"/>
            <a:lstStyle/>
            <a:p>
              <a:endParaRPr lang="fr-FR"/>
            </a:p>
          </p:txBody>
        </p:sp>
        <p:sp>
          <p:nvSpPr>
            <p:cNvPr id="5" name="Forme libre : forme 4">
              <a:extLst>
                <a:ext uri="{FF2B5EF4-FFF2-40B4-BE49-F238E27FC236}">
                  <a16:creationId xmlns:a16="http://schemas.microsoft.com/office/drawing/2014/main" id="{D22A5FFA-AE6A-442B-91C7-6E0E2F2B217C}"/>
                </a:ext>
              </a:extLst>
            </p:cNvPr>
            <p:cNvSpPr/>
            <p:nvPr/>
          </p:nvSpPr>
          <p:spPr>
            <a:xfrm>
              <a:off x="5249383" y="2817829"/>
              <a:ext cx="405869" cy="208038"/>
            </a:xfrm>
            <a:custGeom>
              <a:avLst/>
              <a:gdLst>
                <a:gd name="connsiteX0" fmla="*/ 346638 w 405869"/>
                <a:gd name="connsiteY0" fmla="*/ 92467 h 208038"/>
                <a:gd name="connsiteX1" fmla="*/ 313559 w 405869"/>
                <a:gd name="connsiteY1" fmla="*/ 47131 h 208038"/>
                <a:gd name="connsiteX2" fmla="*/ 250488 w 405869"/>
                <a:gd name="connsiteY2" fmla="*/ 35982 h 208038"/>
                <a:gd name="connsiteX3" fmla="*/ 150369 w 405869"/>
                <a:gd name="connsiteY3" fmla="*/ 2165 h 208038"/>
                <a:gd name="connsiteX4" fmla="*/ 78918 w 405869"/>
                <a:gd name="connsiteY4" fmla="*/ 69056 h 208038"/>
                <a:gd name="connsiteX5" fmla="*/ 15847 w 405869"/>
                <a:gd name="connsiteY5" fmla="*/ 96555 h 208038"/>
                <a:gd name="connsiteX6" fmla="*/ 7467 w 405869"/>
                <a:gd name="connsiteY6" fmla="*/ 167905 h 208038"/>
                <a:gd name="connsiteX7" fmla="*/ 76713 w 405869"/>
                <a:gd name="connsiteY7" fmla="*/ 207667 h 208038"/>
                <a:gd name="connsiteX8" fmla="*/ 108910 w 405869"/>
                <a:gd name="connsiteY8" fmla="*/ 207667 h 208038"/>
                <a:gd name="connsiteX9" fmla="*/ 97001 w 405869"/>
                <a:gd name="connsiteY9" fmla="*/ 195404 h 208038"/>
                <a:gd name="connsiteX10" fmla="*/ 85975 w 405869"/>
                <a:gd name="connsiteY10" fmla="*/ 184627 h 208038"/>
                <a:gd name="connsiteX11" fmla="*/ 78036 w 405869"/>
                <a:gd name="connsiteY11" fmla="*/ 184627 h 208038"/>
                <a:gd name="connsiteX12" fmla="*/ 31725 w 405869"/>
                <a:gd name="connsiteY12" fmla="*/ 158243 h 208038"/>
                <a:gd name="connsiteX13" fmla="*/ 37459 w 405869"/>
                <a:gd name="connsiteY13" fmla="*/ 110676 h 208038"/>
                <a:gd name="connsiteX14" fmla="*/ 89503 w 405869"/>
                <a:gd name="connsiteY14" fmla="*/ 92839 h 208038"/>
                <a:gd name="connsiteX15" fmla="*/ 104940 w 405869"/>
                <a:gd name="connsiteY15" fmla="*/ 95069 h 208038"/>
                <a:gd name="connsiteX16" fmla="*/ 104940 w 405869"/>
                <a:gd name="connsiteY16" fmla="*/ 80576 h 208038"/>
                <a:gd name="connsiteX17" fmla="*/ 156543 w 405869"/>
                <a:gd name="connsiteY17" fmla="*/ 24834 h 208038"/>
                <a:gd name="connsiteX18" fmla="*/ 232405 w 405869"/>
                <a:gd name="connsiteY18" fmla="*/ 54563 h 208038"/>
                <a:gd name="connsiteX19" fmla="*/ 237697 w 405869"/>
                <a:gd name="connsiteY19" fmla="*/ 63482 h 208038"/>
                <a:gd name="connsiteX20" fmla="*/ 248724 w 405869"/>
                <a:gd name="connsiteY20" fmla="*/ 60137 h 208038"/>
                <a:gd name="connsiteX21" fmla="*/ 298122 w 405869"/>
                <a:gd name="connsiteY21" fmla="*/ 66083 h 208038"/>
                <a:gd name="connsiteX22" fmla="*/ 321057 w 405869"/>
                <a:gd name="connsiteY22" fmla="*/ 103616 h 208038"/>
                <a:gd name="connsiteX23" fmla="*/ 321057 w 405869"/>
                <a:gd name="connsiteY23" fmla="*/ 115136 h 208038"/>
                <a:gd name="connsiteX24" fmla="*/ 339140 w 405869"/>
                <a:gd name="connsiteY24" fmla="*/ 115136 h 208038"/>
                <a:gd name="connsiteX25" fmla="*/ 378835 w 405869"/>
                <a:gd name="connsiteY25" fmla="*/ 150067 h 208038"/>
                <a:gd name="connsiteX26" fmla="*/ 338699 w 405869"/>
                <a:gd name="connsiteY26" fmla="*/ 184627 h 208038"/>
                <a:gd name="connsiteX27" fmla="*/ 315764 w 405869"/>
                <a:gd name="connsiteY27" fmla="*/ 184627 h 208038"/>
                <a:gd name="connsiteX28" fmla="*/ 304297 w 405869"/>
                <a:gd name="connsiteY28" fmla="*/ 195404 h 208038"/>
                <a:gd name="connsiteX29" fmla="*/ 291947 w 405869"/>
                <a:gd name="connsiteY29" fmla="*/ 208039 h 208038"/>
                <a:gd name="connsiteX30" fmla="*/ 338699 w 405869"/>
                <a:gd name="connsiteY30" fmla="*/ 208039 h 208038"/>
                <a:gd name="connsiteX31" fmla="*/ 405739 w 405869"/>
                <a:gd name="connsiteY31" fmla="*/ 153412 h 208038"/>
                <a:gd name="connsiteX32" fmla="*/ 346638 w 405869"/>
                <a:gd name="connsiteY32" fmla="*/ 92467 h 2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5869" h="208038">
                  <a:moveTo>
                    <a:pt x="346638" y="92467"/>
                  </a:moveTo>
                  <a:cubicBezTo>
                    <a:pt x="343109" y="74258"/>
                    <a:pt x="331201" y="57907"/>
                    <a:pt x="313559" y="47131"/>
                  </a:cubicBezTo>
                  <a:cubicBezTo>
                    <a:pt x="295476" y="36354"/>
                    <a:pt x="272541" y="32266"/>
                    <a:pt x="250488" y="35982"/>
                  </a:cubicBezTo>
                  <a:cubicBezTo>
                    <a:pt x="228876" y="8111"/>
                    <a:pt x="188740" y="-5638"/>
                    <a:pt x="150369" y="2165"/>
                  </a:cubicBezTo>
                  <a:cubicBezTo>
                    <a:pt x="112879" y="10341"/>
                    <a:pt x="84652" y="36725"/>
                    <a:pt x="78918" y="69056"/>
                  </a:cubicBezTo>
                  <a:cubicBezTo>
                    <a:pt x="54219" y="69799"/>
                    <a:pt x="30843" y="79832"/>
                    <a:pt x="15847" y="96555"/>
                  </a:cubicBezTo>
                  <a:cubicBezTo>
                    <a:pt x="-1795" y="117365"/>
                    <a:pt x="-4882" y="144493"/>
                    <a:pt x="7467" y="167905"/>
                  </a:cubicBezTo>
                  <a:cubicBezTo>
                    <a:pt x="20258" y="190945"/>
                    <a:pt x="46721" y="206181"/>
                    <a:pt x="76713" y="207667"/>
                  </a:cubicBezTo>
                  <a:lnTo>
                    <a:pt x="108910" y="207667"/>
                  </a:lnTo>
                  <a:lnTo>
                    <a:pt x="97001" y="195404"/>
                  </a:lnTo>
                  <a:lnTo>
                    <a:pt x="85975" y="184627"/>
                  </a:lnTo>
                  <a:lnTo>
                    <a:pt x="78036" y="184627"/>
                  </a:lnTo>
                  <a:cubicBezTo>
                    <a:pt x="58188" y="183512"/>
                    <a:pt x="40546" y="173479"/>
                    <a:pt x="31725" y="158243"/>
                  </a:cubicBezTo>
                  <a:cubicBezTo>
                    <a:pt x="23345" y="142635"/>
                    <a:pt x="25550" y="124798"/>
                    <a:pt x="37459" y="110676"/>
                  </a:cubicBezTo>
                  <a:cubicBezTo>
                    <a:pt x="49367" y="96927"/>
                    <a:pt x="69215" y="90238"/>
                    <a:pt x="89503" y="92839"/>
                  </a:cubicBezTo>
                  <a:lnTo>
                    <a:pt x="104940" y="95069"/>
                  </a:lnTo>
                  <a:lnTo>
                    <a:pt x="104940" y="80576"/>
                  </a:lnTo>
                  <a:cubicBezTo>
                    <a:pt x="104940" y="54191"/>
                    <a:pt x="126111" y="31151"/>
                    <a:pt x="156543" y="24834"/>
                  </a:cubicBezTo>
                  <a:cubicBezTo>
                    <a:pt x="186976" y="18516"/>
                    <a:pt x="218291" y="31151"/>
                    <a:pt x="232405" y="54563"/>
                  </a:cubicBezTo>
                  <a:lnTo>
                    <a:pt x="237697" y="63482"/>
                  </a:lnTo>
                  <a:lnTo>
                    <a:pt x="248724" y="60137"/>
                  </a:lnTo>
                  <a:cubicBezTo>
                    <a:pt x="265484" y="55306"/>
                    <a:pt x="283567" y="57536"/>
                    <a:pt x="298122" y="66083"/>
                  </a:cubicBezTo>
                  <a:cubicBezTo>
                    <a:pt x="312236" y="75002"/>
                    <a:pt x="320616" y="88751"/>
                    <a:pt x="321057" y="103616"/>
                  </a:cubicBezTo>
                  <a:lnTo>
                    <a:pt x="321057" y="115136"/>
                  </a:lnTo>
                  <a:lnTo>
                    <a:pt x="339140" y="115136"/>
                  </a:lnTo>
                  <a:cubicBezTo>
                    <a:pt x="361634" y="115879"/>
                    <a:pt x="379276" y="131487"/>
                    <a:pt x="378835" y="150067"/>
                  </a:cubicBezTo>
                  <a:cubicBezTo>
                    <a:pt x="378835" y="169019"/>
                    <a:pt x="360752" y="184256"/>
                    <a:pt x="338699" y="184627"/>
                  </a:cubicBezTo>
                  <a:lnTo>
                    <a:pt x="315764" y="184627"/>
                  </a:lnTo>
                  <a:lnTo>
                    <a:pt x="304297" y="195404"/>
                  </a:lnTo>
                  <a:lnTo>
                    <a:pt x="291947" y="208039"/>
                  </a:lnTo>
                  <a:lnTo>
                    <a:pt x="338699" y="208039"/>
                  </a:lnTo>
                  <a:cubicBezTo>
                    <a:pt x="374424" y="207296"/>
                    <a:pt x="403534" y="183512"/>
                    <a:pt x="405739" y="153412"/>
                  </a:cubicBezTo>
                  <a:cubicBezTo>
                    <a:pt x="407944" y="123311"/>
                    <a:pt x="381922" y="96927"/>
                    <a:pt x="346638" y="92467"/>
                  </a:cubicBezTo>
                  <a:close/>
                </a:path>
              </a:pathLst>
            </a:custGeom>
            <a:solidFill>
              <a:schemeClr val="accent2">
                <a:lumMod val="50000"/>
              </a:schemeClr>
            </a:solidFill>
            <a:ln w="4366" cap="flat">
              <a:noFill/>
              <a:prstDash val="solid"/>
              <a:miter/>
            </a:ln>
          </p:spPr>
          <p:txBody>
            <a:bodyPr rtlCol="0" anchor="ctr"/>
            <a:lstStyle/>
            <a:p>
              <a:endParaRPr lang="fr-FR"/>
            </a:p>
          </p:txBody>
        </p:sp>
      </p:grpSp>
      <p:pic>
        <p:nvPicPr>
          <p:cNvPr id="33" name="Picture 8" descr="Classement : palmarès 2013 des écoles d'ingénieurs de l'Etudiant -  Studyrama Grandes Ecoles">
            <a:extLst>
              <a:ext uri="{FF2B5EF4-FFF2-40B4-BE49-F238E27FC236}">
                <a16:creationId xmlns:a16="http://schemas.microsoft.com/office/drawing/2014/main" id="{67FF4D89-FACC-486B-9BC9-284EDF00B0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7016" y="3375303"/>
            <a:ext cx="2627784" cy="584881"/>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3BB6471D-D7D8-4B6C-8C41-2A304807E7ED}"/>
              </a:ext>
            </a:extLst>
          </p:cNvPr>
          <p:cNvSpPr txBox="1"/>
          <p:nvPr/>
        </p:nvSpPr>
        <p:spPr>
          <a:xfrm>
            <a:off x="4935073" y="2230628"/>
            <a:ext cx="3726738" cy="738664"/>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Les abonnés d’Orange ont bénéficié du meilleur débit montant moyen durant les heures les plus chargées</a:t>
            </a:r>
          </a:p>
        </p:txBody>
      </p:sp>
      <p:sp>
        <p:nvSpPr>
          <p:cNvPr id="30" name="Titre 1">
            <a:extLst>
              <a:ext uri="{FF2B5EF4-FFF2-40B4-BE49-F238E27FC236}">
                <a16:creationId xmlns:a16="http://schemas.microsoft.com/office/drawing/2014/main" id="{15BDC9B9-A2A0-48F0-8C82-AF37124FAEA3}"/>
              </a:ext>
            </a:extLst>
          </p:cNvPr>
          <p:cNvSpPr txBox="1">
            <a:spLocks noGrp="1"/>
          </p:cNvSpPr>
          <p:nvPr>
            <p:ph type="title"/>
          </p:nvPr>
        </p:nvSpPr>
        <p:spPr bwMode="auto">
          <a:xfrm>
            <a:off x="432211" y="341539"/>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algn="ctr" eaLnBrk="0" hangingPunct="0">
              <a:defRPr/>
            </a:pPr>
            <a:r>
              <a:rPr lang="fr-FR" sz="2800" b="1" dirty="0">
                <a:latin typeface="Arial" panose="020B0604020202020204" pitchFamily="34" charset="0"/>
                <a:cs typeface="Arial" panose="020B0604020202020204" pitchFamily="34" charset="0"/>
              </a:rPr>
              <a:t>Synthèse des résultats du troisième trimestre 2023 durant les heures les plus chargées*</a:t>
            </a:r>
            <a:endParaRPr lang="fr-FR" sz="2800" dirty="0"/>
          </a:p>
        </p:txBody>
      </p:sp>
      <p:pic>
        <p:nvPicPr>
          <p:cNvPr id="26" name="Picture 4">
            <a:extLst>
              <a:ext uri="{FF2B5EF4-FFF2-40B4-BE49-F238E27FC236}">
                <a16:creationId xmlns:a16="http://schemas.microsoft.com/office/drawing/2014/main" id="{33DC1E41-FB14-46D3-AE11-9D2703FD9F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3721" y="2927055"/>
            <a:ext cx="472885" cy="422397"/>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B5BF58CF-2F0F-4D5F-AA63-342E029355DA}"/>
              </a:ext>
            </a:extLst>
          </p:cNvPr>
          <p:cNvSpPr txBox="1"/>
          <p:nvPr/>
        </p:nvSpPr>
        <p:spPr>
          <a:xfrm>
            <a:off x="30957" y="6574915"/>
            <a:ext cx="604653" cy="215444"/>
          </a:xfrm>
          <a:prstGeom prst="rect">
            <a:avLst/>
          </a:prstGeom>
          <a:noFill/>
        </p:spPr>
        <p:txBody>
          <a:bodyPr wrap="none" rtlCol="0">
            <a:spAutoFit/>
          </a:bodyPr>
          <a:lstStyle/>
          <a:p>
            <a:r>
              <a:rPr lang="fr-FR" sz="800" i="1" dirty="0">
                <a:latin typeface="Arial" panose="020B0604020202020204" pitchFamily="34" charset="0"/>
                <a:cs typeface="Arial" panose="020B0604020202020204" pitchFamily="34" charset="0"/>
              </a:rPr>
              <a:t>*20h-22h</a:t>
            </a:r>
          </a:p>
        </p:txBody>
      </p:sp>
      <p:sp>
        <p:nvSpPr>
          <p:cNvPr id="32" name="TextBox 1">
            <a:extLst>
              <a:ext uri="{FF2B5EF4-FFF2-40B4-BE49-F238E27FC236}">
                <a16:creationId xmlns:a16="http://schemas.microsoft.com/office/drawing/2014/main" id="{D8A6F0C8-E1F3-4004-906A-E9D48E4EF9EA}"/>
              </a:ext>
            </a:extLst>
          </p:cNvPr>
          <p:cNvSpPr txBox="1"/>
          <p:nvPr/>
        </p:nvSpPr>
        <p:spPr>
          <a:xfrm>
            <a:off x="4116921" y="4236147"/>
            <a:ext cx="4847034" cy="307777"/>
          </a:xfrm>
          <a:prstGeom prst="rect">
            <a:avLst/>
          </a:prstGeom>
          <a:noFill/>
        </p:spPr>
        <p:txBody>
          <a:bodyPr wrap="square" rtlCol="0">
            <a:spAutoFit/>
          </a:bodyPr>
          <a:lstStyle/>
          <a:p>
            <a:pPr algn="ctr"/>
            <a:r>
              <a:rPr lang="fr-FR" sz="1400" b="1" dirty="0">
                <a:solidFill>
                  <a:schemeClr val="accent2">
                    <a:lumMod val="50000"/>
                  </a:schemeClr>
                </a:solidFill>
                <a:latin typeface="Arial" panose="020B0604020202020204" pitchFamily="34" charset="0"/>
                <a:cs typeface="Arial" panose="020B0604020202020204" pitchFamily="34" charset="0"/>
              </a:rPr>
              <a:t>Meilleur temps de résolution DNS (ms)</a:t>
            </a:r>
          </a:p>
        </p:txBody>
      </p:sp>
      <p:sp>
        <p:nvSpPr>
          <p:cNvPr id="35" name="ZoneTexte 34">
            <a:extLst>
              <a:ext uri="{FF2B5EF4-FFF2-40B4-BE49-F238E27FC236}">
                <a16:creationId xmlns:a16="http://schemas.microsoft.com/office/drawing/2014/main" id="{4E834FA2-F994-4D46-81A9-B1B3C227FA52}"/>
              </a:ext>
            </a:extLst>
          </p:cNvPr>
          <p:cNvSpPr txBox="1"/>
          <p:nvPr/>
        </p:nvSpPr>
        <p:spPr>
          <a:xfrm>
            <a:off x="4299488" y="4578525"/>
            <a:ext cx="4432226" cy="523220"/>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Orange a réalisé le meilleur temps de résolution DNS durant les heures les plus chargées</a:t>
            </a:r>
          </a:p>
        </p:txBody>
      </p:sp>
      <p:pic>
        <p:nvPicPr>
          <p:cNvPr id="36" name="Picture 8" descr="Classement : palmarès 2013 des écoles d'ingénieurs de l'Etudiant -  Studyrama Grandes Ecoles">
            <a:extLst>
              <a:ext uri="{FF2B5EF4-FFF2-40B4-BE49-F238E27FC236}">
                <a16:creationId xmlns:a16="http://schemas.microsoft.com/office/drawing/2014/main" id="{070A02F0-76BD-465C-AD6B-C3DE2EB5B3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9829" y="6097756"/>
            <a:ext cx="2627784" cy="5848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a:extLst>
              <a:ext uri="{FF2B5EF4-FFF2-40B4-BE49-F238E27FC236}">
                <a16:creationId xmlns:a16="http://schemas.microsoft.com/office/drawing/2014/main" id="{C0F9AD5E-96DA-4136-A6EF-B26DB5C59D2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6795"/>
          <a:stretch/>
        </p:blipFill>
        <p:spPr bwMode="auto">
          <a:xfrm>
            <a:off x="1742534" y="2796126"/>
            <a:ext cx="845214" cy="55332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a:extLst>
              <a:ext uri="{FF2B5EF4-FFF2-40B4-BE49-F238E27FC236}">
                <a16:creationId xmlns:a16="http://schemas.microsoft.com/office/drawing/2014/main" id="{A751D7FF-7B6C-45C4-93C4-1C3C0A960DE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6795"/>
          <a:stretch/>
        </p:blipFill>
        <p:spPr bwMode="auto">
          <a:xfrm>
            <a:off x="1853822" y="5384557"/>
            <a:ext cx="845214" cy="5533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1994BBD4-A612-49AD-9A00-DD3C68C9C1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8793" y="5539935"/>
            <a:ext cx="472885" cy="42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30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12" name="Graphique 11">
            <a:extLst>
              <a:ext uri="{FF2B5EF4-FFF2-40B4-BE49-F238E27FC236}">
                <a16:creationId xmlns:a16="http://schemas.microsoft.com/office/drawing/2014/main" id="{97D55A9C-160D-4D7C-91BE-EDFB3E99A867}"/>
              </a:ext>
            </a:extLst>
          </p:cNvPr>
          <p:cNvGraphicFramePr>
            <a:graphicFrameLocks/>
          </p:cNvGraphicFramePr>
          <p:nvPr>
            <p:extLst>
              <p:ext uri="{D42A27DB-BD31-4B8C-83A1-F6EECF244321}">
                <p14:modId xmlns:p14="http://schemas.microsoft.com/office/powerpoint/2010/main" val="2451926666"/>
              </p:ext>
            </p:extLst>
          </p:nvPr>
        </p:nvGraphicFramePr>
        <p:xfrm>
          <a:off x="1259632" y="2659752"/>
          <a:ext cx="6298219" cy="3844405"/>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pPr>
              <a:defRPr/>
            </a:pPr>
            <a:fld id="{DBF3B3CE-8E70-481E-A983-9B0B42CD9585}" type="slidenum">
              <a:rPr lang="fr-FR" sz="1600" smtClean="0"/>
              <a:pPr>
                <a:defRPr/>
              </a:pPr>
              <a:t>13</a:t>
            </a:fld>
            <a:endParaRPr lang="fr-FR" sz="1600"/>
          </a:p>
        </p:txBody>
      </p:sp>
      <p:pic>
        <p:nvPicPr>
          <p:cNvPr id="17" name="Picture 6" descr="Fiche entreprise: HEXABYTE - Keejob">
            <a:extLst>
              <a:ext uri="{FF2B5EF4-FFF2-40B4-BE49-F238E27FC236}">
                <a16:creationId xmlns:a16="http://schemas.microsoft.com/office/drawing/2014/main" id="{6556D43D-885F-48A7-A95C-2F8D4832F27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0917"/>
          <a:stretch/>
        </p:blipFill>
        <p:spPr bwMode="auto">
          <a:xfrm>
            <a:off x="5016824" y="3743571"/>
            <a:ext cx="928857" cy="4087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Gnet Webmail : Consultez vos e-mails partout avec Webmail Globalnet">
            <a:extLst>
              <a:ext uri="{FF2B5EF4-FFF2-40B4-BE49-F238E27FC236}">
                <a16:creationId xmlns:a16="http://schemas.microsoft.com/office/drawing/2014/main" id="{9A70916B-8E2F-41F4-82A2-6710B0B5B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891" y="4365483"/>
            <a:ext cx="814021" cy="3148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A24F04-FD17-4F96-8EF9-01B8F06979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2204864"/>
            <a:ext cx="597348" cy="5335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B24618B9-1826-4ACF-A3F8-6455AC396C5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6795"/>
          <a:stretch/>
        </p:blipFill>
        <p:spPr bwMode="auto">
          <a:xfrm>
            <a:off x="1960925" y="2143141"/>
            <a:ext cx="818093" cy="4838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adge, top, top rated, achievement, best, award, rated icon">
            <a:extLst>
              <a:ext uri="{FF2B5EF4-FFF2-40B4-BE49-F238E27FC236}">
                <a16:creationId xmlns:a16="http://schemas.microsoft.com/office/drawing/2014/main" id="{E4A8C21B-DB35-4274-BEA3-2C3C46E414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0925" y="3001949"/>
            <a:ext cx="502204" cy="458521"/>
          </a:xfrm>
          <a:prstGeom prst="rect">
            <a:avLst/>
          </a:prstGeom>
          <a:noFill/>
          <a:extLst>
            <a:ext uri="{909E8E84-426E-40DD-AFC4-6F175D3DCCD1}">
              <a14:hiddenFill xmlns:a14="http://schemas.microsoft.com/office/drawing/2010/main">
                <a:solidFill>
                  <a:srgbClr val="FFFFFF"/>
                </a:solidFill>
              </a14:hiddenFill>
            </a:ext>
          </a:extLst>
        </p:spPr>
      </p:pic>
      <p:sp>
        <p:nvSpPr>
          <p:cNvPr id="23" name="Titre 1">
            <a:extLst>
              <a:ext uri="{FF2B5EF4-FFF2-40B4-BE49-F238E27FC236}">
                <a16:creationId xmlns:a16="http://schemas.microsoft.com/office/drawing/2014/main" id="{4D1C2AF9-28E7-483A-9C1D-876FB23AE3B5}"/>
              </a:ext>
            </a:extLst>
          </p:cNvPr>
          <p:cNvSpPr txBox="1">
            <a:spLocks/>
          </p:cNvSpPr>
          <p:nvPr/>
        </p:nvSpPr>
        <p:spPr bwMode="auto">
          <a:xfrm>
            <a:off x="115342" y="586679"/>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algn="ctr"/>
            <a:r>
              <a:rPr lang="fr-FR" sz="2800" b="1" dirty="0">
                <a:latin typeface="Arial" panose="020B0604020202020204" pitchFamily="34" charset="0"/>
                <a:cs typeface="Arial" panose="020B0604020202020204" pitchFamily="34" charset="0"/>
              </a:rPr>
              <a:t>Meilleures performances de l’Internet fixe ADSL </a:t>
            </a:r>
          </a:p>
          <a:p>
            <a:pPr algn="ctr"/>
            <a:r>
              <a:rPr lang="fr-FR" sz="2800" b="1" dirty="0">
                <a:latin typeface="Arial" panose="020B0604020202020204" pitchFamily="34" charset="0"/>
                <a:cs typeface="Arial" panose="020B0604020202020204" pitchFamily="34" charset="0"/>
              </a:rPr>
              <a:t>(T3 2023) durant les heures les plus chargées*</a:t>
            </a:r>
          </a:p>
        </p:txBody>
      </p:sp>
      <p:pic>
        <p:nvPicPr>
          <p:cNvPr id="26" name="Picture 2" descr="je reçoit des message apparemment avec un logo tunisiana, m'informent avoir  gagner un montant, est ce vrai? - Avec Réponse(s)">
            <a:extLst>
              <a:ext uri="{FF2B5EF4-FFF2-40B4-BE49-F238E27FC236}">
                <a16:creationId xmlns:a16="http://schemas.microsoft.com/office/drawing/2014/main" id="{471F6B99-5DA6-42C3-A08B-9DAA094057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5095" y="3107614"/>
            <a:ext cx="1207292" cy="243555"/>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481D2A3E-7ECE-461C-B5B6-561FD65D3324}"/>
              </a:ext>
            </a:extLst>
          </p:cNvPr>
          <p:cNvSpPr txBox="1"/>
          <p:nvPr/>
        </p:nvSpPr>
        <p:spPr>
          <a:xfrm>
            <a:off x="30957" y="6574915"/>
            <a:ext cx="604653" cy="215444"/>
          </a:xfrm>
          <a:prstGeom prst="rect">
            <a:avLst/>
          </a:prstGeom>
          <a:noFill/>
        </p:spPr>
        <p:txBody>
          <a:bodyPr wrap="none" rtlCol="0">
            <a:spAutoFit/>
          </a:bodyPr>
          <a:lstStyle/>
          <a:p>
            <a:r>
              <a:rPr lang="fr-FR" sz="800" i="1" dirty="0">
                <a:latin typeface="Arial" panose="020B0604020202020204" pitchFamily="34" charset="0"/>
                <a:cs typeface="Arial" panose="020B0604020202020204" pitchFamily="34" charset="0"/>
              </a:rPr>
              <a:t>*20h-22h</a:t>
            </a:r>
          </a:p>
        </p:txBody>
      </p:sp>
      <p:pic>
        <p:nvPicPr>
          <p:cNvPr id="14" name="Picture 20" descr="Badge, top, top rated, achievement, best, award, rated icon">
            <a:extLst>
              <a:ext uri="{FF2B5EF4-FFF2-40B4-BE49-F238E27FC236}">
                <a16:creationId xmlns:a16="http://schemas.microsoft.com/office/drawing/2014/main" id="{7FAFBA5A-04FF-4F37-A9A4-D68AE7FE3E8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824" y="3001949"/>
            <a:ext cx="502204" cy="45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0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4418" y="3140968"/>
            <a:ext cx="7632848" cy="1828800"/>
          </a:xfrm>
        </p:spPr>
        <p:txBody>
          <a:bodyPr>
            <a:normAutofit fontScale="90000"/>
          </a:bodyPr>
          <a:lstStyle/>
          <a:p>
            <a:pPr algn="ctr" eaLnBrk="1" fontAlgn="auto" hangingPunct="1">
              <a:spcAft>
                <a:spcPts val="0"/>
              </a:spcAft>
              <a:defRPr/>
            </a:pPr>
            <a:r>
              <a:rPr lang="fr-FR" sz="4900" dirty="0">
                <a:solidFill>
                  <a:schemeClr val="accent2">
                    <a:lumMod val="75000"/>
                  </a:schemeClr>
                </a:solidFill>
                <a:latin typeface="Tw Cen MT" pitchFamily="34" charset="0"/>
              </a:rPr>
              <a:t>Principales dégradations enregistrées</a:t>
            </a:r>
            <a:br>
              <a:rPr lang="fr-FR" sz="3600" dirty="0">
                <a:effectLst/>
              </a:rPr>
            </a:br>
            <a:br>
              <a:rPr lang="fr-FR" sz="3600" dirty="0">
                <a:solidFill>
                  <a:schemeClr val="accent2">
                    <a:lumMod val="75000"/>
                  </a:schemeClr>
                </a:solidFill>
                <a:latin typeface="Tw Cen MT" pitchFamily="34" charset="0"/>
              </a:rPr>
            </a:br>
            <a:br>
              <a:rPr lang="fr-FR" sz="3600" dirty="0">
                <a:solidFill>
                  <a:schemeClr val="accent2">
                    <a:lumMod val="75000"/>
                  </a:schemeClr>
                </a:solidFill>
                <a:latin typeface="Tw Cen MT" pitchFamily="34" charset="0"/>
              </a:rPr>
            </a:br>
            <a:endParaRPr lang="fr-FR" sz="2700" b="0" dirty="0">
              <a:solidFill>
                <a:schemeClr val="accent2">
                  <a:lumMod val="75000"/>
                </a:schemeClr>
              </a:solidFill>
              <a:effectLst/>
              <a:latin typeface="Tw Cen MT" pitchFamily="34" charset="0"/>
            </a:endParaRPr>
          </a:p>
        </p:txBody>
      </p:sp>
      <p:sp>
        <p:nvSpPr>
          <p:cNvPr id="4" name="Espace réservé du numéro de diapositive 3"/>
          <p:cNvSpPr>
            <a:spLocks noGrp="1"/>
          </p:cNvSpPr>
          <p:nvPr>
            <p:ph type="sldNum" sz="quarter" idx="12"/>
          </p:nvPr>
        </p:nvSpPr>
        <p:spPr/>
        <p:txBody>
          <a:bodyPr/>
          <a:lstStyle/>
          <a:p>
            <a:pPr>
              <a:defRPr/>
            </a:pPr>
            <a:fld id="{BA057BCA-B7D3-4519-A33F-82C15868994F}" type="slidenum">
              <a:rPr lang="fr-FR" smtClean="0"/>
              <a:pPr>
                <a:defRPr/>
              </a:pPr>
              <a:t>14</a:t>
            </a:fld>
            <a:endParaRPr lang="fr-FR" dirty="0"/>
          </a:p>
        </p:txBody>
      </p:sp>
      <p:pic>
        <p:nvPicPr>
          <p:cNvPr id="5" name="Picture 26" descr="cercle logo222"/>
          <p:cNvPicPr>
            <a:picLocks noChangeAspect="1" noChangeArrowheads="1"/>
          </p:cNvPicPr>
          <p:nvPr/>
        </p:nvPicPr>
        <p:blipFill>
          <a:blip r:embed="rId2" cstate="print">
            <a:lum bright="18000"/>
          </a:blip>
          <a:srcRect r="25497"/>
          <a:stretch>
            <a:fillRect/>
          </a:stretch>
        </p:blipFill>
        <p:spPr bwMode="auto">
          <a:xfrm>
            <a:off x="3923928" y="167552"/>
            <a:ext cx="1224136" cy="1231900"/>
          </a:xfrm>
          <a:prstGeom prst="rect">
            <a:avLst/>
          </a:prstGeom>
          <a:noFill/>
          <a:ln w="9525">
            <a:noFill/>
            <a:miter lim="800000"/>
            <a:headEnd/>
            <a:tailEnd/>
          </a:ln>
        </p:spPr>
      </p:pic>
    </p:spTree>
    <p:extLst>
      <p:ext uri="{BB962C8B-B14F-4D97-AF65-F5344CB8AC3E}">
        <p14:creationId xmlns:p14="http://schemas.microsoft.com/office/powerpoint/2010/main" val="2269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4566 -0.12199 L 1.94444E-6 -7.40741E-7 " pathEditMode="relative" ptsTypes="AA">
                                      <p:cBhvr>
                                        <p:cTn id="6" dur="1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BF3B3CE-8E70-481E-A983-9B0B42CD9585}" type="slidenum">
              <a:rPr lang="fr-FR" smtClean="0"/>
              <a:pPr>
                <a:defRPr/>
              </a:pPr>
              <a:t>15</a:t>
            </a:fld>
            <a:endParaRPr lang="fr-FR" dirty="0"/>
          </a:p>
        </p:txBody>
      </p:sp>
      <p:sp>
        <p:nvSpPr>
          <p:cNvPr id="10" name="Titre 5">
            <a:extLst>
              <a:ext uri="{FF2B5EF4-FFF2-40B4-BE49-F238E27FC236}">
                <a16:creationId xmlns:a16="http://schemas.microsoft.com/office/drawing/2014/main" id="{79A03683-9D91-47D1-BE79-A1B45471AC21}"/>
              </a:ext>
            </a:extLst>
          </p:cNvPr>
          <p:cNvSpPr txBox="1">
            <a:spLocks/>
          </p:cNvSpPr>
          <p:nvPr/>
        </p:nvSpPr>
        <p:spPr bwMode="auto">
          <a:xfrm>
            <a:off x="251520" y="260648"/>
            <a:ext cx="7307537" cy="566936"/>
          </a:xfrm>
          <a:prstGeom prst="rect">
            <a:avLst/>
          </a:prstGeom>
          <a:noFill/>
          <a:ln w="9525">
            <a:noFill/>
            <a:miter lim="800000"/>
            <a:headEnd/>
            <a:tailEnd/>
          </a:ln>
        </p:spPr>
        <p:txBody>
          <a:bodyPr vert="horz" wrap="square" lIns="0" tIns="0" rIns="18288" bIns="0" numCol="1" anchor="b" anchorCtr="0" compatLnSpc="1">
            <a:prstTxWarp prst="textNoShape">
              <a:avLst/>
            </a:prstTxWarp>
            <a:normAutofit fontScale="77500" lnSpcReduction="20000"/>
            <a:scene3d>
              <a:camera prst="orthographicFront"/>
              <a:lightRig rig="freezing" dir="t">
                <a:rot lat="0" lon="0" rev="5640000"/>
              </a:lightRig>
            </a:scene3d>
            <a:sp3d prstMaterial="flat">
              <a:bevelT w="38100" h="38100"/>
              <a:contourClr>
                <a:schemeClr val="tx2"/>
              </a:contourClr>
            </a:sp3d>
          </a:bodyPr>
          <a:lstStyle/>
          <a:p>
            <a:pPr algn="ctr" eaLnBrk="0" fontAlgn="base" hangingPunct="0">
              <a:spcBef>
                <a:spcPct val="0"/>
              </a:spcBef>
              <a:spcAft>
                <a:spcPct val="0"/>
              </a:spcAft>
              <a:defRPr/>
            </a:pPr>
            <a:r>
              <a:rPr lang="fr-FR" sz="2900" b="1" dirty="0">
                <a:solidFill>
                  <a:schemeClr val="tx2"/>
                </a:solidFill>
                <a:latin typeface="Arial" panose="020B0604020202020204" pitchFamily="34" charset="0"/>
                <a:ea typeface="+mj-ea"/>
                <a:cs typeface="Arial" panose="020B0604020202020204" pitchFamily="34" charset="0"/>
              </a:rPr>
              <a:t>Dégradation du débit descendant dans la majorité des gouvernorats chez</a:t>
            </a:r>
            <a:endParaRPr lang="fr-FR" sz="2800" b="1" dirty="0">
              <a:solidFill>
                <a:schemeClr val="tx2"/>
              </a:solidFill>
              <a:latin typeface="Arial" panose="020B0604020202020204" pitchFamily="34" charset="0"/>
              <a:ea typeface="+mj-ea"/>
              <a:cs typeface="Arial" panose="020B0604020202020204" pitchFamily="34" charset="0"/>
            </a:endParaRPr>
          </a:p>
        </p:txBody>
      </p:sp>
      <p:sp>
        <p:nvSpPr>
          <p:cNvPr id="9" name="Rectangle : coins arrondis 8">
            <a:extLst>
              <a:ext uri="{FF2B5EF4-FFF2-40B4-BE49-F238E27FC236}">
                <a16:creationId xmlns:a16="http://schemas.microsoft.com/office/drawing/2014/main" id="{7CB1A807-9A6B-4370-9037-2090DA5CB34D}"/>
              </a:ext>
            </a:extLst>
          </p:cNvPr>
          <p:cNvSpPr/>
          <p:nvPr/>
        </p:nvSpPr>
        <p:spPr>
          <a:xfrm>
            <a:off x="839769" y="4569681"/>
            <a:ext cx="7715200" cy="859778"/>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1200"/>
              </a:spcBef>
            </a:pPr>
            <a:r>
              <a:rPr lang="fr-FR" sz="1400" i="1" dirty="0">
                <a:solidFill>
                  <a:schemeClr val="accent1">
                    <a:lumMod val="75000"/>
                  </a:schemeClr>
                </a:solidFill>
                <a:latin typeface="Arial" panose="020B0604020202020204" pitchFamily="34" charset="0"/>
                <a:cs typeface="Arial" panose="020B0604020202020204" pitchFamily="34" charset="0"/>
              </a:rPr>
              <a:t>Plusieurs gouvernorats ont subi des fortes dégradations du débit TCP descendant le 07 septembre 2023 entre 20h et 22h.Ces perturbations se sont accompagnées par des hausses de la latence durant le même créneau horaire.</a:t>
            </a:r>
          </a:p>
        </p:txBody>
      </p:sp>
      <p:sp>
        <p:nvSpPr>
          <p:cNvPr id="15" name="Rectangle : coins arrondis 14">
            <a:extLst>
              <a:ext uri="{FF2B5EF4-FFF2-40B4-BE49-F238E27FC236}">
                <a16:creationId xmlns:a16="http://schemas.microsoft.com/office/drawing/2014/main" id="{02151FCF-DC0B-4C17-826A-0B1C56DF195E}"/>
              </a:ext>
            </a:extLst>
          </p:cNvPr>
          <p:cNvSpPr/>
          <p:nvPr/>
        </p:nvSpPr>
        <p:spPr>
          <a:xfrm>
            <a:off x="839769" y="5547987"/>
            <a:ext cx="7715200" cy="820249"/>
          </a:xfrm>
          <a:prstGeom prst="roundRect">
            <a:avLst>
              <a:gd name="adj" fmla="val 50000"/>
            </a:avLst>
          </a:prstGeom>
          <a:solidFill>
            <a:srgbClr val="FFFFCC"/>
          </a:solidFill>
          <a:ln/>
        </p:spPr>
        <p:style>
          <a:lnRef idx="1">
            <a:schemeClr val="accent1"/>
          </a:lnRef>
          <a:fillRef idx="2">
            <a:schemeClr val="accent1"/>
          </a:fillRef>
          <a:effectRef idx="1">
            <a:schemeClr val="accent1"/>
          </a:effectRef>
          <a:fontRef idx="minor">
            <a:schemeClr val="dk1"/>
          </a:fontRef>
        </p:style>
        <p:txBody>
          <a:bodyPr rtlCol="0" anchor="ctr"/>
          <a:lstStyle/>
          <a:p>
            <a:pPr lvl="1" algn="ctr"/>
            <a:r>
              <a:rPr lang="fr-FR" sz="1400" i="1" dirty="0">
                <a:solidFill>
                  <a:schemeClr val="accent1">
                    <a:lumMod val="75000"/>
                  </a:schemeClr>
                </a:solidFill>
                <a:latin typeface="Arial" panose="020B0604020202020204" pitchFamily="34" charset="0"/>
                <a:cs typeface="Arial" panose="020B0604020202020204" pitchFamily="34" charset="0"/>
              </a:rPr>
              <a:t>  </a:t>
            </a:r>
            <a:r>
              <a:rPr lang="fr-FR" sz="1400" i="1" dirty="0" err="1">
                <a:solidFill>
                  <a:schemeClr val="accent4">
                    <a:lumMod val="50000"/>
                  </a:schemeClr>
                </a:solidFill>
                <a:latin typeface="Arial" panose="020B0604020202020204" pitchFamily="34" charset="0"/>
                <a:cs typeface="Arial" panose="020B0604020202020204" pitchFamily="34" charset="0"/>
              </a:rPr>
              <a:t>Hexabyte</a:t>
            </a:r>
            <a:r>
              <a:rPr lang="fr-FR" sz="1400" i="1" dirty="0">
                <a:solidFill>
                  <a:schemeClr val="accent4">
                    <a:lumMod val="50000"/>
                  </a:schemeClr>
                </a:solidFill>
                <a:latin typeface="Arial" panose="020B0604020202020204" pitchFamily="34" charset="0"/>
                <a:cs typeface="Arial" panose="020B0604020202020204" pitchFamily="34" charset="0"/>
              </a:rPr>
              <a:t> a déclaré l’absence de saturation dans les interfaces LNS et des investigations seront menées avec Tunisie Télécom afin de détecter la présence d’éventuelle saturation au niveau local pour les domaines </a:t>
            </a:r>
            <a:r>
              <a:rPr lang="fr-FR" sz="1400" i="1" dirty="0" err="1">
                <a:solidFill>
                  <a:schemeClr val="accent4">
                    <a:lumMod val="50000"/>
                  </a:schemeClr>
                </a:solidFill>
                <a:latin typeface="Arial" panose="020B0604020202020204" pitchFamily="34" charset="0"/>
                <a:cs typeface="Arial" panose="020B0604020202020204" pitchFamily="34" charset="0"/>
              </a:rPr>
              <a:t>Hexabyte</a:t>
            </a:r>
            <a:r>
              <a:rPr lang="fr-FR" sz="1400" i="1" dirty="0">
                <a:solidFill>
                  <a:schemeClr val="accent4">
                    <a:lumMod val="50000"/>
                  </a:schemeClr>
                </a:solidFill>
                <a:latin typeface="Arial" panose="020B0604020202020204" pitchFamily="34" charset="0"/>
                <a:cs typeface="Arial" panose="020B0604020202020204" pitchFamily="34" charset="0"/>
              </a:rPr>
              <a:t>.</a:t>
            </a:r>
            <a:r>
              <a:rPr lang="fr-FR" sz="1800" dirty="0">
                <a:effectLst/>
                <a:latin typeface="Cambria" panose="02040503050406030204" pitchFamily="18" charset="0"/>
                <a:ea typeface="Calibri" panose="020F0502020204030204" pitchFamily="34" charset="0"/>
                <a:cs typeface="Arial" panose="020B0604020202020204" pitchFamily="34" charset="0"/>
              </a:rPr>
              <a:t>  </a:t>
            </a:r>
            <a:endParaRPr lang="fr-FR" dirty="0">
              <a:solidFill>
                <a:schemeClr val="tx1"/>
              </a:solidFill>
            </a:endParaRPr>
          </a:p>
        </p:txBody>
      </p:sp>
      <p:pic>
        <p:nvPicPr>
          <p:cNvPr id="13" name="Picture 6" descr="Fiche entreprise: HEXABYTE - Keejob">
            <a:extLst>
              <a:ext uri="{FF2B5EF4-FFF2-40B4-BE49-F238E27FC236}">
                <a16:creationId xmlns:a16="http://schemas.microsoft.com/office/drawing/2014/main" id="{59A5A43B-B054-418F-B36A-19CDEFAB4D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0917"/>
          <a:stretch/>
        </p:blipFill>
        <p:spPr bwMode="auto">
          <a:xfrm>
            <a:off x="3707904" y="1038424"/>
            <a:ext cx="1545351" cy="63076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CE0EA66C-B53C-41A4-98C7-66EBC4A6B26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35695" y="1723443"/>
            <a:ext cx="5472608" cy="2791984"/>
          </a:xfrm>
          <a:prstGeom prst="rect">
            <a:avLst/>
          </a:prstGeom>
          <a:noFill/>
          <a:ln>
            <a:noFill/>
          </a:ln>
        </p:spPr>
      </p:pic>
      <p:graphicFrame>
        <p:nvGraphicFramePr>
          <p:cNvPr id="2" name="Tableau 1">
            <a:extLst>
              <a:ext uri="{FF2B5EF4-FFF2-40B4-BE49-F238E27FC236}">
                <a16:creationId xmlns:a16="http://schemas.microsoft.com/office/drawing/2014/main" id="{5CB20B1F-E81D-45D5-9717-23D1DAB5A2C9}"/>
              </a:ext>
            </a:extLst>
          </p:cNvPr>
          <p:cNvGraphicFramePr>
            <a:graphicFrameLocks noGrp="1"/>
          </p:cNvGraphicFramePr>
          <p:nvPr/>
        </p:nvGraphicFramePr>
        <p:xfrm>
          <a:off x="457200" y="4039679"/>
          <a:ext cx="8229600" cy="181483"/>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1475663118"/>
                    </a:ext>
                  </a:extLst>
                </a:gridCol>
              </a:tblGrid>
              <a:tr h="0">
                <a:tc>
                  <a:txBody>
                    <a:bodyPr/>
                    <a:lstStyle/>
                    <a:p>
                      <a:pPr algn="just">
                        <a:lnSpc>
                          <a:spcPct val="115000"/>
                        </a:lnSpc>
                        <a:spcAft>
                          <a:spcPts val="1000"/>
                        </a:spcAft>
                      </a:pPr>
                      <a:r>
                        <a:rPr lang="fr-FR" sz="1100" dirty="0">
                          <a:effectLst/>
                        </a:rPr>
                        <a:t>Tunisie Télécom s'il y avait saturation au niveau local pour les domaines </a:t>
                      </a:r>
                      <a:r>
                        <a:rPr lang="fr-FR" sz="1100" dirty="0" err="1">
                          <a:effectLst/>
                        </a:rPr>
                        <a:t>Hexabyte</a:t>
                      </a:r>
                      <a:r>
                        <a:rPr lang="fr-FR" sz="1100" dirty="0">
                          <a:effectLst/>
                        </a:rPr>
                        <a:t>.</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89535" marR="89535" marT="0" marB="0"/>
                </a:tc>
                <a:extLst>
                  <a:ext uri="{0D108BD9-81ED-4DB2-BD59-A6C34878D82A}">
                    <a16:rowId xmlns:a16="http://schemas.microsoft.com/office/drawing/2014/main" val="1927459552"/>
                  </a:ext>
                </a:extLst>
              </a:tr>
            </a:tbl>
          </a:graphicData>
        </a:graphic>
      </p:graphicFrame>
      <p:graphicFrame>
        <p:nvGraphicFramePr>
          <p:cNvPr id="3" name="Tableau 2">
            <a:extLst>
              <a:ext uri="{FF2B5EF4-FFF2-40B4-BE49-F238E27FC236}">
                <a16:creationId xmlns:a16="http://schemas.microsoft.com/office/drawing/2014/main" id="{DE453C5B-02DE-4CB4-9708-B78F2F1EAB34}"/>
              </a:ext>
            </a:extLst>
          </p:cNvPr>
          <p:cNvGraphicFramePr>
            <a:graphicFrameLocks noGrp="1"/>
          </p:cNvGraphicFramePr>
          <p:nvPr>
            <p:extLst>
              <p:ext uri="{D42A27DB-BD31-4B8C-83A1-F6EECF244321}">
                <p14:modId xmlns:p14="http://schemas.microsoft.com/office/powerpoint/2010/main" val="4097681808"/>
              </p:ext>
            </p:extLst>
          </p:nvPr>
        </p:nvGraphicFramePr>
        <p:xfrm>
          <a:off x="457200" y="4039679"/>
          <a:ext cx="8229600" cy="181483"/>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4065386265"/>
                    </a:ext>
                  </a:extLst>
                </a:gridCol>
              </a:tblGrid>
              <a:tr h="0">
                <a:tc>
                  <a:txBody>
                    <a:bodyPr/>
                    <a:lstStyle/>
                    <a:p>
                      <a:pPr algn="just">
                        <a:lnSpc>
                          <a:spcPct val="115000"/>
                        </a:lnSpc>
                        <a:spcAft>
                          <a:spcPts val="1000"/>
                        </a:spcAft>
                      </a:pP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89535" marR="89535" marT="0" marB="0"/>
                </a:tc>
                <a:extLst>
                  <a:ext uri="{0D108BD9-81ED-4DB2-BD59-A6C34878D82A}">
                    <a16:rowId xmlns:a16="http://schemas.microsoft.com/office/drawing/2014/main" val="1565189559"/>
                  </a:ext>
                </a:extLst>
              </a:tr>
            </a:tbl>
          </a:graphicData>
        </a:graphic>
      </p:graphicFrame>
      <p:sp>
        <p:nvSpPr>
          <p:cNvPr id="17" name="Parchemin : horizontal 16">
            <a:extLst>
              <a:ext uri="{FF2B5EF4-FFF2-40B4-BE49-F238E27FC236}">
                <a16:creationId xmlns:a16="http://schemas.microsoft.com/office/drawing/2014/main" id="{6F43B07F-7338-46A4-BEAC-D40E5ACCC5FA}"/>
              </a:ext>
            </a:extLst>
          </p:cNvPr>
          <p:cNvSpPr/>
          <p:nvPr/>
        </p:nvSpPr>
        <p:spPr>
          <a:xfrm>
            <a:off x="1889057" y="6375156"/>
            <a:ext cx="5616624" cy="459333"/>
          </a:xfrm>
          <a:prstGeom prst="horizontalScroll">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i="1" dirty="0">
                <a:solidFill>
                  <a:schemeClr val="accent1">
                    <a:lumMod val="75000"/>
                  </a:schemeClr>
                </a:solidFill>
                <a:latin typeface="Arial" panose="020B0604020202020204" pitchFamily="34" charset="0"/>
                <a:cs typeface="Arial" panose="020B0604020202020204" pitchFamily="34" charset="0"/>
              </a:rPr>
              <a:t>Ces</a:t>
            </a:r>
            <a:r>
              <a:rPr lang="fr-FR" dirty="0">
                <a:latin typeface="Arial" panose="020B0604020202020204" pitchFamily="34" charset="0"/>
                <a:cs typeface="Arial" panose="020B0604020202020204" pitchFamily="34" charset="0"/>
              </a:rPr>
              <a:t> </a:t>
            </a:r>
            <a:r>
              <a:rPr lang="fr-FR" sz="1400" i="1" dirty="0">
                <a:solidFill>
                  <a:schemeClr val="accent1">
                    <a:lumMod val="75000"/>
                  </a:schemeClr>
                </a:solidFill>
                <a:latin typeface="Arial" panose="020B0604020202020204" pitchFamily="34" charset="0"/>
                <a:cs typeface="Arial" panose="020B0604020202020204" pitchFamily="34" charset="0"/>
              </a:rPr>
              <a:t>dégradations nocturnes ont persisté jusqu’à mi-Octobre 2023.</a:t>
            </a:r>
            <a:r>
              <a:rPr lang="fr-FR" dirty="0">
                <a:latin typeface="Arial" panose="020B0604020202020204" pitchFamily="34" charset="0"/>
                <a:cs typeface="Arial" panose="020B0604020202020204" pitchFamily="34" charset="0"/>
              </a:rPr>
              <a:t> </a:t>
            </a:r>
            <a:endParaRPr lang="fr-FR" sz="1400"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09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BF3B3CE-8E70-481E-A983-9B0B42CD9585}" type="slidenum">
              <a:rPr lang="fr-FR" smtClean="0"/>
              <a:pPr>
                <a:defRPr/>
              </a:pPr>
              <a:t>16</a:t>
            </a:fld>
            <a:endParaRPr lang="fr-FR" dirty="0"/>
          </a:p>
        </p:txBody>
      </p:sp>
      <p:sp>
        <p:nvSpPr>
          <p:cNvPr id="10" name="Titre 5">
            <a:extLst>
              <a:ext uri="{FF2B5EF4-FFF2-40B4-BE49-F238E27FC236}">
                <a16:creationId xmlns:a16="http://schemas.microsoft.com/office/drawing/2014/main" id="{79A03683-9D91-47D1-BE79-A1B45471AC21}"/>
              </a:ext>
            </a:extLst>
          </p:cNvPr>
          <p:cNvSpPr txBox="1">
            <a:spLocks/>
          </p:cNvSpPr>
          <p:nvPr/>
        </p:nvSpPr>
        <p:spPr bwMode="auto">
          <a:xfrm>
            <a:off x="251520" y="260648"/>
            <a:ext cx="7307537" cy="566936"/>
          </a:xfrm>
          <a:prstGeom prst="rect">
            <a:avLst/>
          </a:prstGeom>
          <a:noFill/>
          <a:ln w="9525">
            <a:noFill/>
            <a:miter lim="800000"/>
            <a:headEnd/>
            <a:tailEnd/>
          </a:ln>
        </p:spPr>
        <p:txBody>
          <a:bodyPr vert="horz" wrap="square" lIns="0" tIns="0" rIns="18288" bIns="0" numCol="1" anchor="b"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p>
            <a:pPr algn="ctr" eaLnBrk="0" fontAlgn="base" hangingPunct="0">
              <a:spcBef>
                <a:spcPct val="0"/>
              </a:spcBef>
              <a:spcAft>
                <a:spcPct val="0"/>
              </a:spcAft>
              <a:defRPr/>
            </a:pPr>
            <a:r>
              <a:rPr lang="fr-FR" sz="2800" b="1" dirty="0">
                <a:solidFill>
                  <a:schemeClr val="tx2"/>
                </a:solidFill>
                <a:latin typeface="Arial" panose="020B0604020202020204" pitchFamily="34" charset="0"/>
                <a:ea typeface="+mj-ea"/>
                <a:cs typeface="Arial" panose="020B0604020202020204" pitchFamily="34" charset="0"/>
              </a:rPr>
              <a:t>Problème de disponibilité chez </a:t>
            </a:r>
          </a:p>
        </p:txBody>
      </p:sp>
      <p:sp>
        <p:nvSpPr>
          <p:cNvPr id="9" name="Rectangle : coins arrondis 8">
            <a:extLst>
              <a:ext uri="{FF2B5EF4-FFF2-40B4-BE49-F238E27FC236}">
                <a16:creationId xmlns:a16="http://schemas.microsoft.com/office/drawing/2014/main" id="{7CB1A807-9A6B-4370-9037-2090DA5CB34D}"/>
              </a:ext>
            </a:extLst>
          </p:cNvPr>
          <p:cNvSpPr/>
          <p:nvPr/>
        </p:nvSpPr>
        <p:spPr>
          <a:xfrm>
            <a:off x="827584" y="4669122"/>
            <a:ext cx="7715200" cy="694495"/>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1200"/>
              </a:spcBef>
            </a:pPr>
            <a:r>
              <a:rPr lang="fr-FR" sz="1400" i="1" dirty="0">
                <a:solidFill>
                  <a:schemeClr val="accent1">
                    <a:lumMod val="75000"/>
                  </a:schemeClr>
                </a:solidFill>
                <a:latin typeface="Arial" panose="020B0604020202020204" pitchFamily="34" charset="0"/>
                <a:cs typeface="Arial" panose="020B0604020202020204" pitchFamily="34" charset="0"/>
              </a:rPr>
              <a:t>Le taux de disponibilité s’est de nouveau dégradé dans le gouvernorat de Tataouine à cause de l’instabilité de l’accès internet au niveau du modem de test. </a:t>
            </a:r>
          </a:p>
        </p:txBody>
      </p:sp>
      <p:pic>
        <p:nvPicPr>
          <p:cNvPr id="8" name="Picture 2" descr="je reçoit des message apparemment avec un logo tunisiana, m'informent avoir  gagner un montant, est ce vrai? - Avec Réponse(s)">
            <a:extLst>
              <a:ext uri="{FF2B5EF4-FFF2-40B4-BE49-F238E27FC236}">
                <a16:creationId xmlns:a16="http://schemas.microsoft.com/office/drawing/2014/main" id="{D3A5CCE5-7322-4EBF-B94B-5FFBC85FC8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001142"/>
            <a:ext cx="2557265" cy="5158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aphique 6">
            <a:extLst>
              <a:ext uri="{FF2B5EF4-FFF2-40B4-BE49-F238E27FC236}">
                <a16:creationId xmlns:a16="http://schemas.microsoft.com/office/drawing/2014/main" id="{0C6E48C3-6BFA-49C2-9DB0-4B9F2B336CFC}"/>
              </a:ext>
            </a:extLst>
          </p:cNvPr>
          <p:cNvGraphicFramePr/>
          <p:nvPr>
            <p:extLst>
              <p:ext uri="{D42A27DB-BD31-4B8C-83A1-F6EECF244321}">
                <p14:modId xmlns:p14="http://schemas.microsoft.com/office/powerpoint/2010/main" val="18732315"/>
              </p:ext>
            </p:extLst>
          </p:nvPr>
        </p:nvGraphicFramePr>
        <p:xfrm>
          <a:off x="1979712" y="1794193"/>
          <a:ext cx="5472648" cy="293095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 coins arrondis 10">
            <a:extLst>
              <a:ext uri="{FF2B5EF4-FFF2-40B4-BE49-F238E27FC236}">
                <a16:creationId xmlns:a16="http://schemas.microsoft.com/office/drawing/2014/main" id="{296A007C-75E8-41BD-BA9B-ED2BC94FBA4D}"/>
              </a:ext>
            </a:extLst>
          </p:cNvPr>
          <p:cNvSpPr/>
          <p:nvPr/>
        </p:nvSpPr>
        <p:spPr>
          <a:xfrm>
            <a:off x="827584" y="5475385"/>
            <a:ext cx="7715200" cy="716885"/>
          </a:xfrm>
          <a:prstGeom prst="roundRect">
            <a:avLst>
              <a:gd name="adj" fmla="val 50000"/>
            </a:avLst>
          </a:prstGeom>
          <a:solidFill>
            <a:srgbClr val="FFFFCC"/>
          </a:solidFill>
          <a:ln/>
        </p:spPr>
        <p:style>
          <a:lnRef idx="1">
            <a:schemeClr val="accent1"/>
          </a:lnRef>
          <a:fillRef idx="2">
            <a:schemeClr val="accent1"/>
          </a:fillRef>
          <a:effectRef idx="1">
            <a:schemeClr val="accent1"/>
          </a:effectRef>
          <a:fontRef idx="minor">
            <a:schemeClr val="dk1"/>
          </a:fontRef>
        </p:style>
        <p:txBody>
          <a:bodyPr rtlCol="0" anchor="ctr"/>
          <a:lstStyle/>
          <a:p>
            <a:pPr lvl="1" algn="ctr"/>
            <a:r>
              <a:rPr lang="fr-FR" sz="1400" i="1" dirty="0" err="1">
                <a:solidFill>
                  <a:schemeClr val="accent4">
                    <a:lumMod val="50000"/>
                  </a:schemeClr>
                </a:solidFill>
                <a:latin typeface="Arial" panose="020B0604020202020204" pitchFamily="34" charset="0"/>
                <a:cs typeface="Arial" panose="020B0604020202020204" pitchFamily="34" charset="0"/>
              </a:rPr>
              <a:t>Ooredoo</a:t>
            </a:r>
            <a:r>
              <a:rPr lang="fr-FR" sz="1400" i="1" dirty="0">
                <a:solidFill>
                  <a:schemeClr val="accent4">
                    <a:lumMod val="50000"/>
                  </a:schemeClr>
                </a:solidFill>
                <a:latin typeface="Arial" panose="020B0604020202020204" pitchFamily="34" charset="0"/>
                <a:cs typeface="Arial" panose="020B0604020202020204" pitchFamily="34" charset="0"/>
              </a:rPr>
              <a:t> a confirmé que le problème ne pourra être résolu que par un nouveau modem et qu’elle est train d’investiguer avec le constructeur</a:t>
            </a:r>
          </a:p>
        </p:txBody>
      </p:sp>
      <p:sp>
        <p:nvSpPr>
          <p:cNvPr id="13" name="Parchemin : horizontal 12">
            <a:extLst>
              <a:ext uri="{FF2B5EF4-FFF2-40B4-BE49-F238E27FC236}">
                <a16:creationId xmlns:a16="http://schemas.microsoft.com/office/drawing/2014/main" id="{80D90B15-E6A3-403D-B8AD-3D5074A782E6}"/>
              </a:ext>
            </a:extLst>
          </p:cNvPr>
          <p:cNvSpPr/>
          <p:nvPr/>
        </p:nvSpPr>
        <p:spPr>
          <a:xfrm>
            <a:off x="1403648" y="6255444"/>
            <a:ext cx="6790748" cy="566936"/>
          </a:xfrm>
          <a:prstGeom prst="horizontalScroll">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i="1" dirty="0">
                <a:solidFill>
                  <a:schemeClr val="accent1">
                    <a:lumMod val="75000"/>
                  </a:schemeClr>
                </a:solidFill>
                <a:latin typeface="Arial" panose="020B0604020202020204" pitchFamily="34" charset="0"/>
                <a:cs typeface="Arial" panose="020B0604020202020204" pitchFamily="34" charset="0"/>
              </a:rPr>
              <a:t>Investigation conjointe lancée en Novembre 2023</a:t>
            </a:r>
          </a:p>
        </p:txBody>
      </p:sp>
    </p:spTree>
    <p:extLst>
      <p:ext uri="{BB962C8B-B14F-4D97-AF65-F5344CB8AC3E}">
        <p14:creationId xmlns:p14="http://schemas.microsoft.com/office/powerpoint/2010/main" val="225454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BF3B3CE-8E70-481E-A983-9B0B42CD9585}" type="slidenum">
              <a:rPr lang="fr-FR" smtClean="0"/>
              <a:pPr>
                <a:defRPr/>
              </a:pPr>
              <a:t>17</a:t>
            </a:fld>
            <a:endParaRPr lang="fr-FR" dirty="0"/>
          </a:p>
        </p:txBody>
      </p:sp>
      <p:sp>
        <p:nvSpPr>
          <p:cNvPr id="10" name="Titre 5">
            <a:extLst>
              <a:ext uri="{FF2B5EF4-FFF2-40B4-BE49-F238E27FC236}">
                <a16:creationId xmlns:a16="http://schemas.microsoft.com/office/drawing/2014/main" id="{79A03683-9D91-47D1-BE79-A1B45471AC21}"/>
              </a:ext>
            </a:extLst>
          </p:cNvPr>
          <p:cNvSpPr txBox="1">
            <a:spLocks/>
          </p:cNvSpPr>
          <p:nvPr/>
        </p:nvSpPr>
        <p:spPr bwMode="auto">
          <a:xfrm>
            <a:off x="251520" y="260648"/>
            <a:ext cx="7307537" cy="566936"/>
          </a:xfrm>
          <a:prstGeom prst="rect">
            <a:avLst/>
          </a:prstGeom>
          <a:noFill/>
          <a:ln w="9525">
            <a:noFill/>
            <a:miter lim="800000"/>
            <a:headEnd/>
            <a:tailEnd/>
          </a:ln>
        </p:spPr>
        <p:txBody>
          <a:bodyPr vert="horz" wrap="square" lIns="0" tIns="0" rIns="18288" bIns="0" numCol="1" anchor="b"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p>
            <a:pPr algn="ctr" eaLnBrk="0" fontAlgn="base" hangingPunct="0">
              <a:spcBef>
                <a:spcPct val="0"/>
              </a:spcBef>
              <a:spcAft>
                <a:spcPct val="0"/>
              </a:spcAft>
              <a:defRPr/>
            </a:pPr>
            <a:r>
              <a:rPr lang="fr-FR" sz="2900" b="1" dirty="0">
                <a:solidFill>
                  <a:schemeClr val="tx2"/>
                </a:solidFill>
                <a:latin typeface="Arial" panose="020B0604020202020204" pitchFamily="34" charset="0"/>
                <a:ea typeface="+mj-ea"/>
                <a:cs typeface="Arial" panose="020B0604020202020204" pitchFamily="34" charset="0"/>
              </a:rPr>
              <a:t>Dégradation du service DNS chez </a:t>
            </a:r>
          </a:p>
        </p:txBody>
      </p:sp>
      <p:sp>
        <p:nvSpPr>
          <p:cNvPr id="9" name="Rectangle : coins arrondis 8">
            <a:extLst>
              <a:ext uri="{FF2B5EF4-FFF2-40B4-BE49-F238E27FC236}">
                <a16:creationId xmlns:a16="http://schemas.microsoft.com/office/drawing/2014/main" id="{7CB1A807-9A6B-4370-9037-2090DA5CB34D}"/>
              </a:ext>
            </a:extLst>
          </p:cNvPr>
          <p:cNvSpPr/>
          <p:nvPr/>
        </p:nvSpPr>
        <p:spPr>
          <a:xfrm>
            <a:off x="870707" y="4544516"/>
            <a:ext cx="7715200" cy="716885"/>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1200"/>
              </a:spcBef>
            </a:pPr>
            <a:r>
              <a:rPr lang="fr-FR" sz="1400" i="1" dirty="0">
                <a:solidFill>
                  <a:schemeClr val="accent1">
                    <a:lumMod val="75000"/>
                  </a:schemeClr>
                </a:solidFill>
                <a:latin typeface="Arial" panose="020B0604020202020204" pitchFamily="34" charset="0"/>
                <a:cs typeface="Arial" panose="020B0604020202020204" pitchFamily="34" charset="0"/>
              </a:rPr>
              <a:t>Le service de résolution des noms de domaine vers le serveur primaire d’Orange a</a:t>
            </a:r>
            <a:br>
              <a:rPr lang="fr-FR" sz="1400" i="1" dirty="0">
                <a:solidFill>
                  <a:schemeClr val="accent1">
                    <a:lumMod val="75000"/>
                  </a:schemeClr>
                </a:solidFill>
                <a:latin typeface="Arial" panose="020B0604020202020204" pitchFamily="34" charset="0"/>
                <a:cs typeface="Arial" panose="020B0604020202020204" pitchFamily="34" charset="0"/>
              </a:rPr>
            </a:br>
            <a:r>
              <a:rPr lang="fr-FR" sz="1400" i="1" dirty="0">
                <a:solidFill>
                  <a:schemeClr val="accent1">
                    <a:lumMod val="75000"/>
                  </a:schemeClr>
                </a:solidFill>
                <a:latin typeface="Arial" panose="020B0604020202020204" pitchFamily="34" charset="0"/>
                <a:cs typeface="Arial" panose="020B0604020202020204" pitchFamily="34" charset="0"/>
              </a:rPr>
              <a:t>enregistré une hausse considérable, le 31 Juillet 2023 entre 12h et 13h au niveau de tous les</a:t>
            </a:r>
            <a:br>
              <a:rPr lang="fr-FR" sz="1400" i="1" dirty="0">
                <a:solidFill>
                  <a:schemeClr val="accent1">
                    <a:lumMod val="75000"/>
                  </a:schemeClr>
                </a:solidFill>
                <a:latin typeface="Arial" panose="020B0604020202020204" pitchFamily="34" charset="0"/>
                <a:cs typeface="Arial" panose="020B0604020202020204" pitchFamily="34" charset="0"/>
              </a:rPr>
            </a:br>
            <a:r>
              <a:rPr lang="fr-FR" sz="1400" i="1" dirty="0">
                <a:solidFill>
                  <a:schemeClr val="accent1">
                    <a:lumMod val="75000"/>
                  </a:schemeClr>
                </a:solidFill>
                <a:latin typeface="Arial" panose="020B0604020202020204" pitchFamily="34" charset="0"/>
                <a:cs typeface="Arial" panose="020B0604020202020204" pitchFamily="34" charset="0"/>
              </a:rPr>
              <a:t>gouvernorats, dépassant largement le seuil de 120ms instauré par la décision n°107/2015.</a:t>
            </a:r>
          </a:p>
        </p:txBody>
      </p:sp>
      <p:pic>
        <p:nvPicPr>
          <p:cNvPr id="12" name="Image 11">
            <a:extLst>
              <a:ext uri="{FF2B5EF4-FFF2-40B4-BE49-F238E27FC236}">
                <a16:creationId xmlns:a16="http://schemas.microsoft.com/office/drawing/2014/main" id="{7659F29F-4C11-4A34-A650-745FAE96EB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49834" y="1061046"/>
            <a:ext cx="849214" cy="760674"/>
          </a:xfrm>
          <a:prstGeom prst="rect">
            <a:avLst/>
          </a:prstGeom>
          <a:noFill/>
          <a:ln>
            <a:noFill/>
          </a:ln>
        </p:spPr>
      </p:pic>
      <p:sp>
        <p:nvSpPr>
          <p:cNvPr id="15" name="Rectangle : coins arrondis 14">
            <a:extLst>
              <a:ext uri="{FF2B5EF4-FFF2-40B4-BE49-F238E27FC236}">
                <a16:creationId xmlns:a16="http://schemas.microsoft.com/office/drawing/2014/main" id="{02151FCF-DC0B-4C17-826A-0B1C56DF195E}"/>
              </a:ext>
            </a:extLst>
          </p:cNvPr>
          <p:cNvSpPr/>
          <p:nvPr/>
        </p:nvSpPr>
        <p:spPr>
          <a:xfrm>
            <a:off x="915974" y="5343455"/>
            <a:ext cx="7715200" cy="811942"/>
          </a:xfrm>
          <a:prstGeom prst="roundRect">
            <a:avLst>
              <a:gd name="adj" fmla="val 50000"/>
            </a:avLst>
          </a:prstGeom>
          <a:solidFill>
            <a:srgbClr val="FFFFCC"/>
          </a:solidFill>
          <a:ln/>
        </p:spPr>
        <p:style>
          <a:lnRef idx="1">
            <a:schemeClr val="accent1"/>
          </a:lnRef>
          <a:fillRef idx="2">
            <a:schemeClr val="accent1"/>
          </a:fillRef>
          <a:effectRef idx="1">
            <a:schemeClr val="accent1"/>
          </a:effectRef>
          <a:fontRef idx="minor">
            <a:schemeClr val="dk1"/>
          </a:fontRef>
        </p:style>
        <p:txBody>
          <a:bodyPr rtlCol="0" anchor="ctr"/>
          <a:lstStyle/>
          <a:p>
            <a:pPr lvl="1" algn="ctr"/>
            <a:r>
              <a:rPr lang="fr-FR" sz="1400" i="1" dirty="0">
                <a:solidFill>
                  <a:schemeClr val="accent1">
                    <a:lumMod val="75000"/>
                  </a:schemeClr>
                </a:solidFill>
                <a:latin typeface="Arial" panose="020B0604020202020204" pitchFamily="34" charset="0"/>
                <a:cs typeface="Arial" panose="020B0604020202020204" pitchFamily="34" charset="0"/>
              </a:rPr>
              <a:t> </a:t>
            </a:r>
          </a:p>
          <a:p>
            <a:pPr algn="just">
              <a:lnSpc>
                <a:spcPct val="115000"/>
              </a:lnSpc>
              <a:spcAft>
                <a:spcPts val="1000"/>
              </a:spcAft>
            </a:pPr>
            <a:r>
              <a:rPr lang="fr-FR" sz="1400" i="1" dirty="0">
                <a:solidFill>
                  <a:schemeClr val="accent4">
                    <a:lumMod val="50000"/>
                  </a:schemeClr>
                </a:solidFill>
                <a:latin typeface="Arial" panose="020B0604020202020204" pitchFamily="34" charset="0"/>
                <a:cs typeface="Arial" panose="020B0604020202020204" pitchFamily="34" charset="0"/>
              </a:rPr>
              <a:t>Orange a déclaré qu’il s’agit d’une dégradation identifiée sur leur DNS primaire et que le DNS de backup a pris la relève sans impact sur le service. Le problème a été détecté et résolu par les équipes d’Orange.</a:t>
            </a:r>
          </a:p>
          <a:p>
            <a:pPr algn="just">
              <a:lnSpc>
                <a:spcPct val="115000"/>
              </a:lnSpc>
              <a:spcAft>
                <a:spcPts val="1000"/>
              </a:spcAft>
            </a:pPr>
            <a:endParaRPr lang="fr-FR" sz="1400" i="1" dirty="0">
              <a:solidFill>
                <a:schemeClr val="accent4">
                  <a:lumMod val="50000"/>
                </a:schemeClr>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C1A036EE-AA1C-46EA-8018-2A2CE568B12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055183"/>
            <a:ext cx="5216232" cy="2407280"/>
          </a:xfrm>
          <a:prstGeom prst="rect">
            <a:avLst/>
          </a:prstGeom>
          <a:noFill/>
          <a:ln>
            <a:noFill/>
          </a:ln>
        </p:spPr>
      </p:pic>
      <p:sp>
        <p:nvSpPr>
          <p:cNvPr id="16" name="Parchemin : horizontal 15">
            <a:extLst>
              <a:ext uri="{FF2B5EF4-FFF2-40B4-BE49-F238E27FC236}">
                <a16:creationId xmlns:a16="http://schemas.microsoft.com/office/drawing/2014/main" id="{710EFBA3-EDB6-48E5-9C4D-A641179693BA}"/>
              </a:ext>
            </a:extLst>
          </p:cNvPr>
          <p:cNvSpPr/>
          <p:nvPr/>
        </p:nvSpPr>
        <p:spPr>
          <a:xfrm>
            <a:off x="2483768" y="6250929"/>
            <a:ext cx="4176464" cy="575965"/>
          </a:xfrm>
          <a:prstGeom prst="horizontalScroll">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200"/>
              </a:spcBef>
            </a:pPr>
            <a:r>
              <a:rPr lang="fr-FR" sz="1400" i="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Ce p</a:t>
            </a:r>
            <a:r>
              <a:rPr lang="fr-FR" sz="1400" i="1" dirty="0">
                <a:solidFill>
                  <a:schemeClr val="accent1">
                    <a:lumMod val="75000"/>
                  </a:schemeClr>
                </a:solidFill>
                <a:latin typeface="Arial" panose="020B0604020202020204" pitchFamily="34" charset="0"/>
                <a:cs typeface="Arial" panose="020B0604020202020204" pitchFamily="34" charset="0"/>
              </a:rPr>
              <a:t>roblème a été résolu</a:t>
            </a:r>
          </a:p>
        </p:txBody>
      </p:sp>
    </p:spTree>
    <p:extLst>
      <p:ext uri="{BB962C8B-B14F-4D97-AF65-F5344CB8AC3E}">
        <p14:creationId xmlns:p14="http://schemas.microsoft.com/office/powerpoint/2010/main" val="80009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BF3B3CE-8E70-481E-A983-9B0B42CD9585}" type="slidenum">
              <a:rPr lang="fr-FR" smtClean="0"/>
              <a:pPr>
                <a:defRPr/>
              </a:pPr>
              <a:t>18</a:t>
            </a:fld>
            <a:endParaRPr lang="fr-FR" dirty="0"/>
          </a:p>
        </p:txBody>
      </p:sp>
      <p:sp>
        <p:nvSpPr>
          <p:cNvPr id="10" name="Titre 5">
            <a:extLst>
              <a:ext uri="{FF2B5EF4-FFF2-40B4-BE49-F238E27FC236}">
                <a16:creationId xmlns:a16="http://schemas.microsoft.com/office/drawing/2014/main" id="{79A03683-9D91-47D1-BE79-A1B45471AC21}"/>
              </a:ext>
            </a:extLst>
          </p:cNvPr>
          <p:cNvSpPr txBox="1">
            <a:spLocks/>
          </p:cNvSpPr>
          <p:nvPr/>
        </p:nvSpPr>
        <p:spPr bwMode="auto">
          <a:xfrm>
            <a:off x="251520" y="499527"/>
            <a:ext cx="7307537" cy="566936"/>
          </a:xfrm>
          <a:prstGeom prst="rect">
            <a:avLst/>
          </a:prstGeom>
          <a:noFill/>
          <a:ln w="9525">
            <a:noFill/>
            <a:miter lim="800000"/>
            <a:headEnd/>
            <a:tailEnd/>
          </a:ln>
        </p:spPr>
        <p:txBody>
          <a:bodyPr vert="horz" wrap="square" lIns="0" tIns="0" rIns="18288" bIns="0" numCol="1" anchor="b" anchorCtr="0" compatLnSpc="1">
            <a:prstTxWarp prst="textNoShape">
              <a:avLst/>
            </a:prstTxWarp>
            <a:normAutofit fontScale="77500" lnSpcReduction="20000"/>
            <a:scene3d>
              <a:camera prst="orthographicFront"/>
              <a:lightRig rig="freezing" dir="t">
                <a:rot lat="0" lon="0" rev="5640000"/>
              </a:lightRig>
            </a:scene3d>
            <a:sp3d prstMaterial="flat">
              <a:bevelT w="38100" h="38100"/>
              <a:contourClr>
                <a:schemeClr val="tx2"/>
              </a:contourClr>
            </a:sp3d>
          </a:bodyPr>
          <a:lstStyle/>
          <a:p>
            <a:pPr algn="ctr" eaLnBrk="0" fontAlgn="base" hangingPunct="0">
              <a:spcBef>
                <a:spcPct val="0"/>
              </a:spcBef>
              <a:spcAft>
                <a:spcPct val="0"/>
              </a:spcAft>
              <a:defRPr/>
            </a:pPr>
            <a:r>
              <a:rPr lang="fr-FR" sz="2900" b="1" dirty="0">
                <a:solidFill>
                  <a:schemeClr val="tx2"/>
                </a:solidFill>
                <a:latin typeface="Arial" panose="020B0604020202020204" pitchFamily="34" charset="0"/>
                <a:ea typeface="+mj-ea"/>
                <a:cs typeface="Arial" panose="020B0604020202020204" pitchFamily="34" charset="0"/>
              </a:rPr>
              <a:t>Problème de coupure </a:t>
            </a:r>
            <a:r>
              <a:rPr lang="fr-FR" sz="2800" b="1" dirty="0">
                <a:solidFill>
                  <a:schemeClr val="tx2"/>
                </a:solidFill>
                <a:latin typeface="Arial" panose="020B0604020202020204" pitchFamily="34" charset="0"/>
                <a:ea typeface="+mj-ea"/>
                <a:cs typeface="Arial" panose="020B0604020202020204" pitchFamily="34" charset="0"/>
              </a:rPr>
              <a:t>au niveau du </a:t>
            </a:r>
            <a:r>
              <a:rPr lang="fr-FR" sz="2800" b="1" dirty="0" err="1">
                <a:solidFill>
                  <a:schemeClr val="tx2"/>
                </a:solidFill>
                <a:latin typeface="Arial" panose="020B0604020202020204" pitchFamily="34" charset="0"/>
                <a:ea typeface="+mj-ea"/>
                <a:cs typeface="Arial" panose="020B0604020202020204" pitchFamily="34" charset="0"/>
              </a:rPr>
              <a:t>PoP</a:t>
            </a:r>
            <a:r>
              <a:rPr lang="fr-FR" sz="2800" b="1" dirty="0">
                <a:solidFill>
                  <a:schemeClr val="tx2"/>
                </a:solidFill>
                <a:latin typeface="Arial" panose="020B0604020202020204" pitchFamily="34" charset="0"/>
                <a:ea typeface="+mj-ea"/>
                <a:cs typeface="Arial" panose="020B0604020202020204" pitchFamily="34" charset="0"/>
              </a:rPr>
              <a:t> </a:t>
            </a:r>
            <a:r>
              <a:rPr lang="fr-FR" sz="2800" b="1" dirty="0" err="1">
                <a:solidFill>
                  <a:schemeClr val="tx2"/>
                </a:solidFill>
                <a:latin typeface="Arial" panose="020B0604020202020204" pitchFamily="34" charset="0"/>
                <a:ea typeface="+mj-ea"/>
                <a:cs typeface="Arial" panose="020B0604020202020204" pitchFamily="34" charset="0"/>
              </a:rPr>
              <a:t>Elkasbah</a:t>
            </a:r>
            <a:endParaRPr lang="fr-FR" sz="2800" b="1" dirty="0">
              <a:solidFill>
                <a:schemeClr val="tx2"/>
              </a:solidFill>
              <a:latin typeface="Arial" panose="020B0604020202020204" pitchFamily="34" charset="0"/>
              <a:ea typeface="+mj-ea"/>
              <a:cs typeface="Arial" panose="020B0604020202020204" pitchFamily="34" charset="0"/>
            </a:endParaRPr>
          </a:p>
          <a:p>
            <a:pPr algn="ctr" eaLnBrk="0" fontAlgn="base" hangingPunct="0">
              <a:spcBef>
                <a:spcPct val="0"/>
              </a:spcBef>
              <a:spcAft>
                <a:spcPct val="0"/>
              </a:spcAft>
              <a:defRPr/>
            </a:pPr>
            <a:r>
              <a:rPr lang="fr-FR" sz="2800" b="1" dirty="0">
                <a:solidFill>
                  <a:schemeClr val="tx2"/>
                </a:solidFill>
                <a:latin typeface="Arial" panose="020B0604020202020204" pitchFamily="34" charset="0"/>
                <a:ea typeface="+mj-ea"/>
                <a:cs typeface="Arial" panose="020B0604020202020204" pitchFamily="34" charset="0"/>
              </a:rPr>
              <a:t>chez </a:t>
            </a:r>
          </a:p>
        </p:txBody>
      </p:sp>
      <p:sp>
        <p:nvSpPr>
          <p:cNvPr id="9" name="Rectangle : coins arrondis 8">
            <a:extLst>
              <a:ext uri="{FF2B5EF4-FFF2-40B4-BE49-F238E27FC236}">
                <a16:creationId xmlns:a16="http://schemas.microsoft.com/office/drawing/2014/main" id="{7CB1A807-9A6B-4370-9037-2090DA5CB34D}"/>
              </a:ext>
            </a:extLst>
          </p:cNvPr>
          <p:cNvSpPr/>
          <p:nvPr/>
        </p:nvSpPr>
        <p:spPr>
          <a:xfrm>
            <a:off x="870707" y="4544516"/>
            <a:ext cx="7715200" cy="716885"/>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1200"/>
              </a:spcBef>
            </a:pPr>
            <a:r>
              <a:rPr lang="fr-FR" sz="1400" i="1" dirty="0">
                <a:solidFill>
                  <a:schemeClr val="accent1">
                    <a:lumMod val="75000"/>
                  </a:schemeClr>
                </a:solidFill>
                <a:latin typeface="Arial" panose="020B0604020202020204" pitchFamily="34" charset="0"/>
                <a:cs typeface="Arial" panose="020B0604020202020204" pitchFamily="34" charset="0"/>
              </a:rPr>
              <a:t>L’INT a relevé une coupure de mesures le 16/08/2023 de minuit à 3h qui a touché tous les tests vers le </a:t>
            </a:r>
            <a:r>
              <a:rPr lang="fr-FR" sz="1400" i="1" dirty="0" err="1">
                <a:solidFill>
                  <a:schemeClr val="accent1">
                    <a:lumMod val="75000"/>
                  </a:schemeClr>
                </a:solidFill>
                <a:latin typeface="Arial" panose="020B0604020202020204" pitchFamily="34" charset="0"/>
                <a:cs typeface="Arial" panose="020B0604020202020204" pitchFamily="34" charset="0"/>
              </a:rPr>
              <a:t>PoP</a:t>
            </a:r>
            <a:r>
              <a:rPr lang="fr-FR" sz="1400" i="1" dirty="0">
                <a:solidFill>
                  <a:schemeClr val="accent1">
                    <a:lumMod val="75000"/>
                  </a:schemeClr>
                </a:solidFill>
                <a:latin typeface="Arial" panose="020B0604020202020204" pitchFamily="34" charset="0"/>
                <a:cs typeface="Arial" panose="020B0604020202020204" pitchFamily="34" charset="0"/>
              </a:rPr>
              <a:t> </a:t>
            </a:r>
            <a:r>
              <a:rPr lang="fr-FR" sz="1400" i="1" dirty="0" err="1">
                <a:solidFill>
                  <a:schemeClr val="accent1">
                    <a:lumMod val="75000"/>
                  </a:schemeClr>
                </a:solidFill>
                <a:latin typeface="Arial" panose="020B0604020202020204" pitchFamily="34" charset="0"/>
                <a:cs typeface="Arial" panose="020B0604020202020204" pitchFamily="34" charset="0"/>
              </a:rPr>
              <a:t>Elkasbah</a:t>
            </a:r>
            <a:r>
              <a:rPr lang="fr-FR" sz="1400" i="1" dirty="0">
                <a:solidFill>
                  <a:schemeClr val="accent1">
                    <a:lumMod val="75000"/>
                  </a:schemeClr>
                </a:solidFill>
                <a:latin typeface="Arial" panose="020B0604020202020204" pitchFamily="34" charset="0"/>
                <a:cs typeface="Arial" panose="020B0604020202020204" pitchFamily="34" charset="0"/>
              </a:rPr>
              <a:t> </a:t>
            </a:r>
          </a:p>
        </p:txBody>
      </p:sp>
      <p:sp>
        <p:nvSpPr>
          <p:cNvPr id="15" name="Rectangle : coins arrondis 14">
            <a:extLst>
              <a:ext uri="{FF2B5EF4-FFF2-40B4-BE49-F238E27FC236}">
                <a16:creationId xmlns:a16="http://schemas.microsoft.com/office/drawing/2014/main" id="{02151FCF-DC0B-4C17-826A-0B1C56DF195E}"/>
              </a:ext>
            </a:extLst>
          </p:cNvPr>
          <p:cNvSpPr/>
          <p:nvPr/>
        </p:nvSpPr>
        <p:spPr>
          <a:xfrm>
            <a:off x="870707" y="5343454"/>
            <a:ext cx="7715200" cy="821850"/>
          </a:xfrm>
          <a:prstGeom prst="roundRect">
            <a:avLst>
              <a:gd name="adj" fmla="val 50000"/>
            </a:avLst>
          </a:prstGeom>
          <a:solidFill>
            <a:srgbClr val="FFFFCC"/>
          </a:solidFill>
          <a:ln/>
        </p:spPr>
        <p:style>
          <a:lnRef idx="1">
            <a:schemeClr val="accent1"/>
          </a:lnRef>
          <a:fillRef idx="2">
            <a:schemeClr val="accent1"/>
          </a:fillRef>
          <a:effectRef idx="1">
            <a:schemeClr val="accent1"/>
          </a:effectRef>
          <a:fontRef idx="minor">
            <a:schemeClr val="dk1"/>
          </a:fontRef>
        </p:style>
        <p:txBody>
          <a:bodyPr rtlCol="0" anchor="ctr"/>
          <a:lstStyle/>
          <a:p>
            <a:pPr lvl="1" algn="ctr"/>
            <a:r>
              <a:rPr lang="fr-FR" sz="1400" i="1" dirty="0">
                <a:solidFill>
                  <a:schemeClr val="accent1">
                    <a:lumMod val="75000"/>
                  </a:schemeClr>
                </a:solidFill>
                <a:latin typeface="Arial" panose="020B0604020202020204" pitchFamily="34" charset="0"/>
                <a:cs typeface="Arial" panose="020B0604020202020204" pitchFamily="34" charset="0"/>
              </a:rPr>
              <a:t> </a:t>
            </a:r>
          </a:p>
          <a:p>
            <a:pPr algn="just">
              <a:lnSpc>
                <a:spcPct val="115000"/>
              </a:lnSpc>
              <a:spcAft>
                <a:spcPts val="1000"/>
              </a:spcAft>
            </a:pPr>
            <a:r>
              <a:rPr lang="fr-FR" sz="1400" i="1" dirty="0" err="1">
                <a:solidFill>
                  <a:schemeClr val="accent4">
                    <a:lumMod val="50000"/>
                  </a:schemeClr>
                </a:solidFill>
                <a:latin typeface="Arial" panose="020B0604020202020204" pitchFamily="34" charset="0"/>
                <a:cs typeface="Arial" panose="020B0604020202020204" pitchFamily="34" charset="0"/>
              </a:rPr>
              <a:t>Topnet</a:t>
            </a:r>
            <a:r>
              <a:rPr lang="fr-FR" sz="1400" i="1" dirty="0">
                <a:solidFill>
                  <a:schemeClr val="accent4">
                    <a:lumMod val="50000"/>
                  </a:schemeClr>
                </a:solidFill>
                <a:latin typeface="Arial" panose="020B0604020202020204" pitchFamily="34" charset="0"/>
                <a:cs typeface="Arial" panose="020B0604020202020204" pitchFamily="34" charset="0"/>
              </a:rPr>
              <a:t> a déclaré qu’une intervention a été planifiée sur POP Kasbah pour la maintenance de la plateforme à cette date et pour cinq heures de temps. Cette intervention a été finalisée avec une coupure du trafic avec la même durée d’intervention.</a:t>
            </a:r>
          </a:p>
          <a:p>
            <a:pPr algn="just">
              <a:lnSpc>
                <a:spcPct val="115000"/>
              </a:lnSpc>
              <a:spcAft>
                <a:spcPts val="1000"/>
              </a:spcAft>
            </a:pPr>
            <a:endParaRPr lang="fr-FR" sz="1400" i="1" dirty="0">
              <a:solidFill>
                <a:schemeClr val="accent4">
                  <a:lumMod val="50000"/>
                </a:schemeClr>
              </a:solidFill>
              <a:latin typeface="Arial" panose="020B0604020202020204" pitchFamily="34" charset="0"/>
              <a:cs typeface="Arial" panose="020B0604020202020204" pitchFamily="34" charset="0"/>
            </a:endParaRPr>
          </a:p>
        </p:txBody>
      </p:sp>
      <p:sp>
        <p:nvSpPr>
          <p:cNvPr id="16" name="Parchemin : horizontal 15">
            <a:extLst>
              <a:ext uri="{FF2B5EF4-FFF2-40B4-BE49-F238E27FC236}">
                <a16:creationId xmlns:a16="http://schemas.microsoft.com/office/drawing/2014/main" id="{710EFBA3-EDB6-48E5-9C4D-A641179693BA}"/>
              </a:ext>
            </a:extLst>
          </p:cNvPr>
          <p:cNvSpPr/>
          <p:nvPr/>
        </p:nvSpPr>
        <p:spPr>
          <a:xfrm>
            <a:off x="2483768" y="6250929"/>
            <a:ext cx="4176464" cy="575965"/>
          </a:xfrm>
          <a:prstGeom prst="horizontalScroll">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200"/>
              </a:spcBef>
            </a:pPr>
            <a:r>
              <a:rPr lang="fr-FR" sz="1400" i="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Ce p</a:t>
            </a:r>
            <a:r>
              <a:rPr lang="fr-FR" sz="1400" i="1" dirty="0">
                <a:solidFill>
                  <a:schemeClr val="accent1">
                    <a:lumMod val="75000"/>
                  </a:schemeClr>
                </a:solidFill>
                <a:latin typeface="Arial" panose="020B0604020202020204" pitchFamily="34" charset="0"/>
                <a:cs typeface="Arial" panose="020B0604020202020204" pitchFamily="34" charset="0"/>
              </a:rPr>
              <a:t>roblème a été résolu</a:t>
            </a:r>
          </a:p>
        </p:txBody>
      </p:sp>
      <p:pic>
        <p:nvPicPr>
          <p:cNvPr id="13" name="Picture 6">
            <a:extLst>
              <a:ext uri="{FF2B5EF4-FFF2-40B4-BE49-F238E27FC236}">
                <a16:creationId xmlns:a16="http://schemas.microsoft.com/office/drawing/2014/main" id="{D4CF9722-2E10-41FC-A5B7-0522CCB8F50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6795"/>
          <a:stretch/>
        </p:blipFill>
        <p:spPr bwMode="auto">
          <a:xfrm>
            <a:off x="3779912" y="1051063"/>
            <a:ext cx="1289852" cy="84441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C1903305-596F-496D-8F50-2205B3A2707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895475"/>
            <a:ext cx="5468838" cy="2469629"/>
          </a:xfrm>
          <a:prstGeom prst="rect">
            <a:avLst/>
          </a:prstGeom>
          <a:noFill/>
          <a:ln>
            <a:noFill/>
          </a:ln>
        </p:spPr>
      </p:pic>
    </p:spTree>
    <p:extLst>
      <p:ext uri="{BB962C8B-B14F-4D97-AF65-F5344CB8AC3E}">
        <p14:creationId xmlns:p14="http://schemas.microsoft.com/office/powerpoint/2010/main" val="364366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BF3B3CE-8E70-481E-A983-9B0B42CD9585}" type="slidenum">
              <a:rPr lang="fr-FR" smtClean="0"/>
              <a:pPr>
                <a:defRPr/>
              </a:pPr>
              <a:t>19</a:t>
            </a:fld>
            <a:endParaRPr lang="fr-FR" dirty="0"/>
          </a:p>
        </p:txBody>
      </p:sp>
      <p:sp>
        <p:nvSpPr>
          <p:cNvPr id="10" name="Titre 5">
            <a:extLst>
              <a:ext uri="{FF2B5EF4-FFF2-40B4-BE49-F238E27FC236}">
                <a16:creationId xmlns:a16="http://schemas.microsoft.com/office/drawing/2014/main" id="{79A03683-9D91-47D1-BE79-A1B45471AC21}"/>
              </a:ext>
            </a:extLst>
          </p:cNvPr>
          <p:cNvSpPr txBox="1">
            <a:spLocks/>
          </p:cNvSpPr>
          <p:nvPr/>
        </p:nvSpPr>
        <p:spPr bwMode="auto">
          <a:xfrm>
            <a:off x="395536" y="490019"/>
            <a:ext cx="7307537" cy="566936"/>
          </a:xfrm>
          <a:prstGeom prst="rect">
            <a:avLst/>
          </a:prstGeom>
          <a:noFill/>
          <a:ln w="9525">
            <a:noFill/>
            <a:miter lim="800000"/>
            <a:headEnd/>
            <a:tailEnd/>
          </a:ln>
        </p:spPr>
        <p:txBody>
          <a:bodyPr vert="horz" wrap="square" lIns="0" tIns="0" rIns="18288" bIns="0" numCol="1" anchor="b" anchorCtr="0" compatLnSpc="1">
            <a:prstTxWarp prst="textNoShape">
              <a:avLst/>
            </a:prstTxWarp>
            <a:normAutofit fontScale="77500" lnSpcReduction="20000"/>
            <a:scene3d>
              <a:camera prst="orthographicFront"/>
              <a:lightRig rig="freezing" dir="t">
                <a:rot lat="0" lon="0" rev="5640000"/>
              </a:lightRig>
            </a:scene3d>
            <a:sp3d prstMaterial="flat">
              <a:bevelT w="38100" h="38100"/>
              <a:contourClr>
                <a:schemeClr val="tx2"/>
              </a:contourClr>
            </a:sp3d>
          </a:bodyPr>
          <a:lstStyle/>
          <a:p>
            <a:pPr algn="ctr" eaLnBrk="0" fontAlgn="base" hangingPunct="0">
              <a:spcBef>
                <a:spcPct val="0"/>
              </a:spcBef>
              <a:spcAft>
                <a:spcPct val="0"/>
              </a:spcAft>
              <a:defRPr/>
            </a:pPr>
            <a:r>
              <a:rPr lang="fr-FR" sz="2900" b="1" dirty="0">
                <a:solidFill>
                  <a:schemeClr val="tx2"/>
                </a:solidFill>
                <a:latin typeface="Arial" panose="020B0604020202020204" pitchFamily="34" charset="0"/>
                <a:ea typeface="+mj-ea"/>
                <a:cs typeface="Arial" panose="020B0604020202020204" pitchFamily="34" charset="0"/>
              </a:rPr>
              <a:t>Dégradation simultanée du débit descendant dans cinq gouvernorats chez</a:t>
            </a:r>
            <a:endParaRPr lang="fr-FR" sz="2800" b="1" dirty="0">
              <a:solidFill>
                <a:schemeClr val="tx2"/>
              </a:solidFill>
              <a:latin typeface="Arial" panose="020B0604020202020204" pitchFamily="34" charset="0"/>
              <a:ea typeface="+mj-ea"/>
              <a:cs typeface="Arial" panose="020B0604020202020204" pitchFamily="34" charset="0"/>
            </a:endParaRPr>
          </a:p>
        </p:txBody>
      </p:sp>
      <p:sp>
        <p:nvSpPr>
          <p:cNvPr id="9" name="Rectangle : coins arrondis 8">
            <a:extLst>
              <a:ext uri="{FF2B5EF4-FFF2-40B4-BE49-F238E27FC236}">
                <a16:creationId xmlns:a16="http://schemas.microsoft.com/office/drawing/2014/main" id="{7CB1A807-9A6B-4370-9037-2090DA5CB34D}"/>
              </a:ext>
            </a:extLst>
          </p:cNvPr>
          <p:cNvSpPr/>
          <p:nvPr/>
        </p:nvSpPr>
        <p:spPr>
          <a:xfrm>
            <a:off x="870707" y="4161074"/>
            <a:ext cx="7715200" cy="1100327"/>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15000"/>
              </a:lnSpc>
              <a:spcAft>
                <a:spcPts val="1000"/>
              </a:spcAft>
            </a:pPr>
            <a:r>
              <a:rPr lang="fr-FR" sz="1400" i="1" dirty="0">
                <a:solidFill>
                  <a:schemeClr val="accent1">
                    <a:lumMod val="75000"/>
                  </a:schemeClr>
                </a:solidFill>
                <a:latin typeface="Arial" panose="020B0604020202020204" pitchFamily="34" charset="0"/>
                <a:cs typeface="Arial" panose="020B0604020202020204" pitchFamily="34" charset="0"/>
              </a:rPr>
              <a:t>Les gouvernorats de Kairouan, </a:t>
            </a:r>
            <a:r>
              <a:rPr lang="fr-FR" sz="1400" i="1" dirty="0" err="1">
                <a:solidFill>
                  <a:schemeClr val="accent1">
                    <a:lumMod val="75000"/>
                  </a:schemeClr>
                </a:solidFill>
                <a:latin typeface="Arial" panose="020B0604020202020204" pitchFamily="34" charset="0"/>
                <a:cs typeface="Arial" panose="020B0604020202020204" pitchFamily="34" charset="0"/>
              </a:rPr>
              <a:t>Medenine</a:t>
            </a:r>
            <a:r>
              <a:rPr lang="fr-FR" sz="1400" i="1" dirty="0">
                <a:solidFill>
                  <a:schemeClr val="accent1">
                    <a:lumMod val="75000"/>
                  </a:schemeClr>
                </a:solidFill>
                <a:latin typeface="Arial" panose="020B0604020202020204" pitchFamily="34" charset="0"/>
                <a:cs typeface="Arial" panose="020B0604020202020204" pitchFamily="34" charset="0"/>
              </a:rPr>
              <a:t>, Nabeul, Tozeur et Zaghouan ont subi une forte dégradation du débit TCP descendant de manière simultanée en date du 20/09/2023 entre 21h et 22h. Ces dégradations se sont reproduites de manière quasi-quotidienne pendant quelques jours.</a:t>
            </a:r>
          </a:p>
        </p:txBody>
      </p:sp>
      <p:sp>
        <p:nvSpPr>
          <p:cNvPr id="15" name="Rectangle : coins arrondis 14">
            <a:extLst>
              <a:ext uri="{FF2B5EF4-FFF2-40B4-BE49-F238E27FC236}">
                <a16:creationId xmlns:a16="http://schemas.microsoft.com/office/drawing/2014/main" id="{02151FCF-DC0B-4C17-826A-0B1C56DF195E}"/>
              </a:ext>
            </a:extLst>
          </p:cNvPr>
          <p:cNvSpPr/>
          <p:nvPr/>
        </p:nvSpPr>
        <p:spPr>
          <a:xfrm>
            <a:off x="870707" y="5343453"/>
            <a:ext cx="7715200" cy="907475"/>
          </a:xfrm>
          <a:prstGeom prst="roundRect">
            <a:avLst>
              <a:gd name="adj" fmla="val 50000"/>
            </a:avLst>
          </a:prstGeom>
          <a:solidFill>
            <a:srgbClr val="FFFFCC"/>
          </a:solidFill>
          <a:ln/>
        </p:spPr>
        <p:style>
          <a:lnRef idx="1">
            <a:schemeClr val="accent1"/>
          </a:lnRef>
          <a:fillRef idx="2">
            <a:schemeClr val="accent1"/>
          </a:fillRef>
          <a:effectRef idx="1">
            <a:schemeClr val="accent1"/>
          </a:effectRef>
          <a:fontRef idx="minor">
            <a:schemeClr val="dk1"/>
          </a:fontRef>
        </p:style>
        <p:txBody>
          <a:bodyPr rtlCol="0" anchor="ctr"/>
          <a:lstStyle/>
          <a:p>
            <a:pPr lvl="1" algn="ctr"/>
            <a:r>
              <a:rPr lang="fr-FR" sz="1400" i="1" dirty="0">
                <a:solidFill>
                  <a:schemeClr val="accent1">
                    <a:lumMod val="75000"/>
                  </a:schemeClr>
                </a:solidFill>
                <a:latin typeface="Arial" panose="020B0604020202020204" pitchFamily="34" charset="0"/>
                <a:cs typeface="Arial" panose="020B0604020202020204" pitchFamily="34" charset="0"/>
              </a:rPr>
              <a:t> </a:t>
            </a:r>
          </a:p>
          <a:p>
            <a:pPr algn="just">
              <a:lnSpc>
                <a:spcPct val="115000"/>
              </a:lnSpc>
              <a:spcAft>
                <a:spcPts val="1000"/>
              </a:spcAft>
            </a:pPr>
            <a:r>
              <a:rPr lang="fr-FR" sz="1400" i="1" dirty="0">
                <a:solidFill>
                  <a:schemeClr val="accent4">
                    <a:lumMod val="50000"/>
                  </a:schemeClr>
                </a:solidFill>
                <a:latin typeface="Arial" panose="020B0604020202020204" pitchFamily="34" charset="0"/>
                <a:cs typeface="Arial" panose="020B0604020202020204" pitchFamily="34" charset="0"/>
              </a:rPr>
              <a:t>Une requête a été envoyé de </a:t>
            </a:r>
            <a:r>
              <a:rPr lang="fr-FR" sz="1400" i="1" dirty="0" err="1">
                <a:solidFill>
                  <a:schemeClr val="accent4">
                    <a:lumMod val="50000"/>
                  </a:schemeClr>
                </a:solidFill>
                <a:latin typeface="Arial" panose="020B0604020202020204" pitchFamily="34" charset="0"/>
                <a:cs typeface="Arial" panose="020B0604020202020204" pitchFamily="34" charset="0"/>
              </a:rPr>
              <a:t>Topnet</a:t>
            </a:r>
            <a:r>
              <a:rPr lang="fr-FR" sz="1400" i="1" dirty="0">
                <a:solidFill>
                  <a:schemeClr val="accent4">
                    <a:lumMod val="50000"/>
                  </a:schemeClr>
                </a:solidFill>
                <a:latin typeface="Arial" panose="020B0604020202020204" pitchFamily="34" charset="0"/>
                <a:cs typeface="Arial" panose="020B0604020202020204" pitchFamily="34" charset="0"/>
              </a:rPr>
              <a:t> à Tunisie Telecom afin de leur informer si des éventuelles opérations de maintenance ont été menés ou sur toutes autres raisons qui peuvent justifier cette dégradation.</a:t>
            </a:r>
          </a:p>
          <a:p>
            <a:pPr algn="just">
              <a:lnSpc>
                <a:spcPct val="115000"/>
              </a:lnSpc>
              <a:spcAft>
                <a:spcPts val="1000"/>
              </a:spcAft>
            </a:pPr>
            <a:endParaRPr lang="fr-FR" sz="1400" i="1" dirty="0">
              <a:solidFill>
                <a:schemeClr val="accent4">
                  <a:lumMod val="50000"/>
                </a:schemeClr>
              </a:solidFill>
              <a:latin typeface="Arial" panose="020B0604020202020204" pitchFamily="34" charset="0"/>
              <a:cs typeface="Arial" panose="020B0604020202020204" pitchFamily="34" charset="0"/>
            </a:endParaRPr>
          </a:p>
        </p:txBody>
      </p:sp>
      <p:sp>
        <p:nvSpPr>
          <p:cNvPr id="16" name="Parchemin : horizontal 15">
            <a:extLst>
              <a:ext uri="{FF2B5EF4-FFF2-40B4-BE49-F238E27FC236}">
                <a16:creationId xmlns:a16="http://schemas.microsoft.com/office/drawing/2014/main" id="{710EFBA3-EDB6-48E5-9C4D-A641179693BA}"/>
              </a:ext>
            </a:extLst>
          </p:cNvPr>
          <p:cNvSpPr/>
          <p:nvPr/>
        </p:nvSpPr>
        <p:spPr>
          <a:xfrm>
            <a:off x="2483768" y="6250929"/>
            <a:ext cx="4176464" cy="575965"/>
          </a:xfrm>
          <a:prstGeom prst="horizontalScroll">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200"/>
              </a:spcBef>
            </a:pPr>
            <a:r>
              <a:rPr lang="fr-FR" sz="1400" i="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Ce p</a:t>
            </a:r>
            <a:r>
              <a:rPr lang="fr-FR" sz="1400" i="1" dirty="0">
                <a:solidFill>
                  <a:schemeClr val="accent1">
                    <a:lumMod val="75000"/>
                  </a:schemeClr>
                </a:solidFill>
                <a:latin typeface="Arial" panose="020B0604020202020204" pitchFamily="34" charset="0"/>
                <a:cs typeface="Arial" panose="020B0604020202020204" pitchFamily="34" charset="0"/>
              </a:rPr>
              <a:t>roblème a été résolu vers la fin du mois de Septembre</a:t>
            </a:r>
          </a:p>
        </p:txBody>
      </p:sp>
      <p:pic>
        <p:nvPicPr>
          <p:cNvPr id="13" name="Picture 6">
            <a:extLst>
              <a:ext uri="{FF2B5EF4-FFF2-40B4-BE49-F238E27FC236}">
                <a16:creationId xmlns:a16="http://schemas.microsoft.com/office/drawing/2014/main" id="{D4CF9722-2E10-41FC-A5B7-0522CCB8F50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6795"/>
          <a:stretch/>
        </p:blipFill>
        <p:spPr bwMode="auto">
          <a:xfrm>
            <a:off x="3779912" y="1029662"/>
            <a:ext cx="1289852" cy="56693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E6D6F3C0-9CBA-4445-A26C-940FB18FDEB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703623"/>
            <a:ext cx="4653280" cy="2457450"/>
          </a:xfrm>
          <a:prstGeom prst="rect">
            <a:avLst/>
          </a:prstGeom>
          <a:noFill/>
          <a:ln>
            <a:noFill/>
          </a:ln>
        </p:spPr>
      </p:pic>
    </p:spTree>
    <p:extLst>
      <p:ext uri="{BB962C8B-B14F-4D97-AF65-F5344CB8AC3E}">
        <p14:creationId xmlns:p14="http://schemas.microsoft.com/office/powerpoint/2010/main" val="414280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F4486D-F0E4-4E74-9513-4FF0CB0DA8D4}"/>
              </a:ext>
            </a:extLst>
          </p:cNvPr>
          <p:cNvSpPr>
            <a:spLocks noGrp="1"/>
          </p:cNvSpPr>
          <p:nvPr>
            <p:ph type="title"/>
          </p:nvPr>
        </p:nvSpPr>
        <p:spPr>
          <a:xfrm>
            <a:off x="300824" y="290364"/>
            <a:ext cx="8229600" cy="1143000"/>
          </a:xfrm>
        </p:spPr>
        <p:txBody>
          <a:bodyPr/>
          <a:lstStyle/>
          <a:p>
            <a:pPr lvl="0" algn="ctr" eaLnBrk="0" fontAlgn="base" hangingPunct="0">
              <a:spcBef>
                <a:spcPct val="0"/>
              </a:spcBef>
              <a:spcAft>
                <a:spcPct val="0"/>
              </a:spcAft>
              <a:defRPr/>
            </a:pPr>
            <a:r>
              <a:rPr lang="fr-FR" sz="2800" b="1" dirty="0">
                <a:solidFill>
                  <a:schemeClr val="tx2"/>
                </a:solidFill>
                <a:latin typeface="Arial" panose="020B0604020202020204" pitchFamily="34" charset="0"/>
                <a:cs typeface="Arial" panose="020B0604020202020204" pitchFamily="34" charset="0"/>
              </a:rPr>
              <a:t>Synthèse des résultats du troisième </a:t>
            </a:r>
            <a:br>
              <a:rPr lang="fr-FR" sz="2800" b="1" dirty="0">
                <a:solidFill>
                  <a:schemeClr val="tx2"/>
                </a:solidFill>
                <a:latin typeface="Arial" panose="020B0604020202020204" pitchFamily="34" charset="0"/>
                <a:cs typeface="Arial" panose="020B0604020202020204" pitchFamily="34" charset="0"/>
              </a:rPr>
            </a:br>
            <a:r>
              <a:rPr lang="fr-FR" sz="2800" b="1" dirty="0">
                <a:solidFill>
                  <a:schemeClr val="tx2"/>
                </a:solidFill>
                <a:latin typeface="Arial" panose="020B0604020202020204" pitchFamily="34" charset="0"/>
                <a:cs typeface="Arial" panose="020B0604020202020204" pitchFamily="34" charset="0"/>
              </a:rPr>
              <a:t>trimestre 2023</a:t>
            </a:r>
            <a:endParaRPr lang="fr-FR" sz="2800" dirty="0"/>
          </a:p>
        </p:txBody>
      </p:sp>
      <p:cxnSp>
        <p:nvCxnSpPr>
          <p:cNvPr id="5" name="直接连接符 26">
            <a:extLst>
              <a:ext uri="{FF2B5EF4-FFF2-40B4-BE49-F238E27FC236}">
                <a16:creationId xmlns:a16="http://schemas.microsoft.com/office/drawing/2014/main" id="{519F81F9-5987-429B-909E-5BE654320545}"/>
              </a:ext>
            </a:extLst>
          </p:cNvPr>
          <p:cNvCxnSpPr>
            <a:cxnSpLocks/>
          </p:cNvCxnSpPr>
          <p:nvPr/>
        </p:nvCxnSpPr>
        <p:spPr>
          <a:xfrm>
            <a:off x="4619404" y="1579699"/>
            <a:ext cx="0" cy="3980857"/>
          </a:xfrm>
          <a:prstGeom prst="line">
            <a:avLst/>
          </a:prstGeom>
          <a:noFill/>
          <a:ln w="25400" cap="flat" cmpd="sng" algn="ctr">
            <a:solidFill>
              <a:schemeClr val="tx1">
                <a:lumMod val="50000"/>
                <a:lumOff val="50000"/>
              </a:schemeClr>
            </a:solidFill>
            <a:prstDash val="sysDash"/>
          </a:ln>
          <a:effectLst/>
        </p:spPr>
      </p:cxnSp>
      <p:graphicFrame>
        <p:nvGraphicFramePr>
          <p:cNvPr id="8" name="图表 9">
            <a:extLst>
              <a:ext uri="{FF2B5EF4-FFF2-40B4-BE49-F238E27FC236}">
                <a16:creationId xmlns:a16="http://schemas.microsoft.com/office/drawing/2014/main" id="{26FBDD7D-4DCC-46F7-A010-5A812ED8B865}"/>
              </a:ext>
            </a:extLst>
          </p:cNvPr>
          <p:cNvGraphicFramePr>
            <a:graphicFrameLocks/>
          </p:cNvGraphicFramePr>
          <p:nvPr>
            <p:extLst>
              <p:ext uri="{D42A27DB-BD31-4B8C-83A1-F6EECF244321}">
                <p14:modId xmlns:p14="http://schemas.microsoft.com/office/powerpoint/2010/main" val="3975005123"/>
              </p:ext>
            </p:extLst>
          </p:nvPr>
        </p:nvGraphicFramePr>
        <p:xfrm>
          <a:off x="-50412" y="2144337"/>
          <a:ext cx="1834316" cy="31271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9">
            <a:extLst>
              <a:ext uri="{FF2B5EF4-FFF2-40B4-BE49-F238E27FC236}">
                <a16:creationId xmlns:a16="http://schemas.microsoft.com/office/drawing/2014/main" id="{0A412E73-D9D1-424F-A34F-2F3CF7CCCDE6}"/>
              </a:ext>
            </a:extLst>
          </p:cNvPr>
          <p:cNvGraphicFramePr>
            <a:graphicFrameLocks/>
          </p:cNvGraphicFramePr>
          <p:nvPr>
            <p:extLst>
              <p:ext uri="{D42A27DB-BD31-4B8C-83A1-F6EECF244321}">
                <p14:modId xmlns:p14="http://schemas.microsoft.com/office/powerpoint/2010/main" val="1323099671"/>
              </p:ext>
            </p:extLst>
          </p:nvPr>
        </p:nvGraphicFramePr>
        <p:xfrm>
          <a:off x="2871717" y="2114946"/>
          <a:ext cx="1854353" cy="3151730"/>
        </p:xfrm>
        <a:graphic>
          <a:graphicData uri="http://schemas.openxmlformats.org/drawingml/2006/chart">
            <c:chart xmlns:c="http://schemas.openxmlformats.org/drawingml/2006/chart" xmlns:r="http://schemas.openxmlformats.org/officeDocument/2006/relationships" r:id="rId4"/>
          </a:graphicData>
        </a:graphic>
      </p:graphicFrame>
      <p:sp>
        <p:nvSpPr>
          <p:cNvPr id="19" name="ZoneTexte 18">
            <a:extLst>
              <a:ext uri="{FF2B5EF4-FFF2-40B4-BE49-F238E27FC236}">
                <a16:creationId xmlns:a16="http://schemas.microsoft.com/office/drawing/2014/main" id="{9B78147A-E150-463B-8CF7-167E1C2F1824}"/>
              </a:ext>
            </a:extLst>
          </p:cNvPr>
          <p:cNvSpPr txBox="1"/>
          <p:nvPr/>
        </p:nvSpPr>
        <p:spPr>
          <a:xfrm>
            <a:off x="0" y="6635827"/>
            <a:ext cx="2113079" cy="215444"/>
          </a:xfrm>
          <a:prstGeom prst="rect">
            <a:avLst/>
          </a:prstGeom>
          <a:noFill/>
        </p:spPr>
        <p:txBody>
          <a:bodyPr wrap="none" rtlCol="0">
            <a:spAutoFit/>
          </a:bodyPr>
          <a:lstStyle/>
          <a:p>
            <a:r>
              <a:rPr lang="fr-FR" sz="800" i="1" dirty="0">
                <a:latin typeface="Arial" panose="020B0604020202020204" pitchFamily="34" charset="0"/>
                <a:cs typeface="Arial" panose="020B0604020202020204" pitchFamily="34" charset="0"/>
              </a:rPr>
              <a:t>*Débits pour des accès ADSL de 20 Mbps</a:t>
            </a:r>
          </a:p>
        </p:txBody>
      </p:sp>
      <p:sp>
        <p:nvSpPr>
          <p:cNvPr id="20" name="ZoneTexte 19">
            <a:extLst>
              <a:ext uri="{FF2B5EF4-FFF2-40B4-BE49-F238E27FC236}">
                <a16:creationId xmlns:a16="http://schemas.microsoft.com/office/drawing/2014/main" id="{AC66260E-DA87-45BC-832A-470FCB8DD91B}"/>
              </a:ext>
            </a:extLst>
          </p:cNvPr>
          <p:cNvSpPr txBox="1"/>
          <p:nvPr/>
        </p:nvSpPr>
        <p:spPr>
          <a:xfrm>
            <a:off x="395536" y="5197620"/>
            <a:ext cx="553357"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9E3D9029-2B91-4419-985B-3CBB5099CB67}"/>
              </a:ext>
            </a:extLst>
          </p:cNvPr>
          <p:cNvSpPr txBox="1"/>
          <p:nvPr/>
        </p:nvSpPr>
        <p:spPr>
          <a:xfrm>
            <a:off x="1718330" y="5189235"/>
            <a:ext cx="478016"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13C324F-CF98-4E7B-81EB-AF158762D7A7}"/>
              </a:ext>
            </a:extLst>
          </p:cNvPr>
          <p:cNvSpPr txBox="1"/>
          <p:nvPr/>
        </p:nvSpPr>
        <p:spPr>
          <a:xfrm>
            <a:off x="3151306" y="5207639"/>
            <a:ext cx="845103"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sp>
        <p:nvSpPr>
          <p:cNvPr id="26" name="ZoneTexte 25">
            <a:extLst>
              <a:ext uri="{FF2B5EF4-FFF2-40B4-BE49-F238E27FC236}">
                <a16:creationId xmlns:a16="http://schemas.microsoft.com/office/drawing/2014/main" id="{10FF980D-CDCA-48C9-8127-0E628B802785}"/>
              </a:ext>
            </a:extLst>
          </p:cNvPr>
          <p:cNvSpPr txBox="1"/>
          <p:nvPr/>
        </p:nvSpPr>
        <p:spPr>
          <a:xfrm>
            <a:off x="376034" y="5745891"/>
            <a:ext cx="8352679" cy="523220"/>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Les performances des services Internet fixes sont considérées comme moyennes en termes de débits descendants chez la majorité des </a:t>
            </a:r>
            <a:r>
              <a:rPr lang="fr-FR" sz="1400" i="1" dirty="0" err="1">
                <a:latin typeface="Arial" panose="020B0604020202020204" pitchFamily="34" charset="0"/>
                <a:cs typeface="Arial" panose="020B0604020202020204" pitchFamily="34" charset="0"/>
              </a:rPr>
              <a:t>FSIs</a:t>
            </a:r>
            <a:r>
              <a:rPr lang="fr-FR" sz="1400" i="1" dirty="0">
                <a:latin typeface="Arial" panose="020B0604020202020204" pitchFamily="34" charset="0"/>
                <a:cs typeface="Arial" panose="020B0604020202020204" pitchFamily="34" charset="0"/>
              </a:rPr>
              <a:t>.</a:t>
            </a:r>
          </a:p>
        </p:txBody>
      </p:sp>
      <p:sp>
        <p:nvSpPr>
          <p:cNvPr id="28" name="TextBox 1">
            <a:extLst>
              <a:ext uri="{FF2B5EF4-FFF2-40B4-BE49-F238E27FC236}">
                <a16:creationId xmlns:a16="http://schemas.microsoft.com/office/drawing/2014/main" id="{26DA159D-CD2C-4AA0-8E2F-ABD2C8A65228}"/>
              </a:ext>
            </a:extLst>
          </p:cNvPr>
          <p:cNvSpPr txBox="1"/>
          <p:nvPr/>
        </p:nvSpPr>
        <p:spPr>
          <a:xfrm>
            <a:off x="186930" y="1765034"/>
            <a:ext cx="4432753" cy="523220"/>
          </a:xfrm>
          <a:prstGeom prst="rect">
            <a:avLst/>
          </a:prstGeom>
          <a:noFill/>
        </p:spPr>
        <p:txBody>
          <a:bodyPr wrap="square" rtlCol="0">
            <a:spAutoFit/>
          </a:bodyPr>
          <a:lstStyle/>
          <a:p>
            <a:pPr algn="ctr"/>
            <a:r>
              <a:rPr lang="fr-FR" sz="1400" b="1" dirty="0">
                <a:latin typeface="Arial" panose="020B0604020202020204" pitchFamily="34" charset="0"/>
                <a:cs typeface="Arial" panose="020B0604020202020204" pitchFamily="34" charset="0"/>
              </a:rPr>
              <a:t>Moyenne mensuelle du débit* TCP descendant (Mbps) </a:t>
            </a:r>
          </a:p>
        </p:txBody>
      </p:sp>
      <p:graphicFrame>
        <p:nvGraphicFramePr>
          <p:cNvPr id="31" name="图表 9">
            <a:extLst>
              <a:ext uri="{FF2B5EF4-FFF2-40B4-BE49-F238E27FC236}">
                <a16:creationId xmlns:a16="http://schemas.microsoft.com/office/drawing/2014/main" id="{22E13B87-15DD-49D6-945B-8A129AB9CFE9}"/>
              </a:ext>
            </a:extLst>
          </p:cNvPr>
          <p:cNvGraphicFramePr>
            <a:graphicFrameLocks/>
          </p:cNvGraphicFramePr>
          <p:nvPr>
            <p:extLst>
              <p:ext uri="{D42A27DB-BD31-4B8C-83A1-F6EECF244321}">
                <p14:modId xmlns:p14="http://schemas.microsoft.com/office/powerpoint/2010/main" val="1051370593"/>
              </p:ext>
            </p:extLst>
          </p:nvPr>
        </p:nvGraphicFramePr>
        <p:xfrm>
          <a:off x="1425170" y="2114946"/>
          <a:ext cx="1854353" cy="31517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图表 9">
            <a:extLst>
              <a:ext uri="{FF2B5EF4-FFF2-40B4-BE49-F238E27FC236}">
                <a16:creationId xmlns:a16="http://schemas.microsoft.com/office/drawing/2014/main" id="{D60DEE33-F919-412D-AE45-BFE22EB2B52E}"/>
              </a:ext>
            </a:extLst>
          </p:cNvPr>
          <p:cNvGraphicFramePr>
            <a:graphicFrameLocks/>
          </p:cNvGraphicFramePr>
          <p:nvPr>
            <p:extLst>
              <p:ext uri="{D42A27DB-BD31-4B8C-83A1-F6EECF244321}">
                <p14:modId xmlns:p14="http://schemas.microsoft.com/office/powerpoint/2010/main" val="1620020933"/>
              </p:ext>
            </p:extLst>
          </p:nvPr>
        </p:nvGraphicFramePr>
        <p:xfrm>
          <a:off x="4632574" y="2171303"/>
          <a:ext cx="1790586" cy="30692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图表 9">
            <a:extLst>
              <a:ext uri="{FF2B5EF4-FFF2-40B4-BE49-F238E27FC236}">
                <a16:creationId xmlns:a16="http://schemas.microsoft.com/office/drawing/2014/main" id="{F1032DF2-A425-4FE8-BB49-59B1EAEF2013}"/>
              </a:ext>
            </a:extLst>
          </p:cNvPr>
          <p:cNvGraphicFramePr>
            <a:graphicFrameLocks/>
          </p:cNvGraphicFramePr>
          <p:nvPr>
            <p:extLst>
              <p:ext uri="{D42A27DB-BD31-4B8C-83A1-F6EECF244321}">
                <p14:modId xmlns:p14="http://schemas.microsoft.com/office/powerpoint/2010/main" val="3041316681"/>
              </p:ext>
            </p:extLst>
          </p:nvPr>
        </p:nvGraphicFramePr>
        <p:xfrm>
          <a:off x="6070508" y="2311292"/>
          <a:ext cx="1593207" cy="29164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图表 9">
            <a:extLst>
              <a:ext uri="{FF2B5EF4-FFF2-40B4-BE49-F238E27FC236}">
                <a16:creationId xmlns:a16="http://schemas.microsoft.com/office/drawing/2014/main" id="{D826D9A7-6CB8-44E6-A5E7-22610FE9A404}"/>
              </a:ext>
            </a:extLst>
          </p:cNvPr>
          <p:cNvGraphicFramePr>
            <a:graphicFrameLocks/>
          </p:cNvGraphicFramePr>
          <p:nvPr>
            <p:extLst>
              <p:ext uri="{D42A27DB-BD31-4B8C-83A1-F6EECF244321}">
                <p14:modId xmlns:p14="http://schemas.microsoft.com/office/powerpoint/2010/main" val="892266183"/>
              </p:ext>
            </p:extLst>
          </p:nvPr>
        </p:nvGraphicFramePr>
        <p:xfrm>
          <a:off x="7274744" y="2311292"/>
          <a:ext cx="1790583" cy="2913367"/>
        </p:xfrm>
        <a:graphic>
          <a:graphicData uri="http://schemas.openxmlformats.org/drawingml/2006/chart">
            <c:chart xmlns:c="http://schemas.openxmlformats.org/drawingml/2006/chart" xmlns:r="http://schemas.openxmlformats.org/officeDocument/2006/relationships" r:id="rId8"/>
          </a:graphicData>
        </a:graphic>
      </p:graphicFrame>
      <p:sp>
        <p:nvSpPr>
          <p:cNvPr id="36" name="ZoneTexte 35">
            <a:extLst>
              <a:ext uri="{FF2B5EF4-FFF2-40B4-BE49-F238E27FC236}">
                <a16:creationId xmlns:a16="http://schemas.microsoft.com/office/drawing/2014/main" id="{36648EFC-6A98-46B7-9E8E-320A1E0FEDF6}"/>
              </a:ext>
            </a:extLst>
          </p:cNvPr>
          <p:cNvSpPr txBox="1"/>
          <p:nvPr/>
        </p:nvSpPr>
        <p:spPr>
          <a:xfrm>
            <a:off x="4953941" y="5230565"/>
            <a:ext cx="553357"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37" name="ZoneTexte 36">
            <a:extLst>
              <a:ext uri="{FF2B5EF4-FFF2-40B4-BE49-F238E27FC236}">
                <a16:creationId xmlns:a16="http://schemas.microsoft.com/office/drawing/2014/main" id="{25ED662D-2F45-4380-ADB9-C94E48790FC4}"/>
              </a:ext>
            </a:extLst>
          </p:cNvPr>
          <p:cNvSpPr txBox="1"/>
          <p:nvPr/>
        </p:nvSpPr>
        <p:spPr>
          <a:xfrm>
            <a:off x="6276735" y="5222180"/>
            <a:ext cx="478016"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1A66A62B-9702-4CC3-9C55-B8474A5A6CD4}"/>
              </a:ext>
            </a:extLst>
          </p:cNvPr>
          <p:cNvSpPr txBox="1"/>
          <p:nvPr/>
        </p:nvSpPr>
        <p:spPr>
          <a:xfrm>
            <a:off x="7709711" y="5240584"/>
            <a:ext cx="845103"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sp>
        <p:nvSpPr>
          <p:cNvPr id="39" name="TextBox 1">
            <a:extLst>
              <a:ext uri="{FF2B5EF4-FFF2-40B4-BE49-F238E27FC236}">
                <a16:creationId xmlns:a16="http://schemas.microsoft.com/office/drawing/2014/main" id="{A1C22477-735E-4788-AD7E-D6D5B06DCADD}"/>
              </a:ext>
            </a:extLst>
          </p:cNvPr>
          <p:cNvSpPr txBox="1"/>
          <p:nvPr/>
        </p:nvSpPr>
        <p:spPr>
          <a:xfrm>
            <a:off x="4611429" y="1777807"/>
            <a:ext cx="4432753" cy="307777"/>
          </a:xfrm>
          <a:prstGeom prst="rect">
            <a:avLst/>
          </a:prstGeom>
          <a:noFill/>
        </p:spPr>
        <p:txBody>
          <a:bodyPr wrap="square" rtlCol="0">
            <a:spAutoFit/>
          </a:bodyPr>
          <a:lstStyle/>
          <a:p>
            <a:pPr algn="ctr"/>
            <a:r>
              <a:rPr lang="fr-FR" sz="1400" b="1" dirty="0">
                <a:latin typeface="Arial" panose="020B0604020202020204" pitchFamily="34" charset="0"/>
                <a:cs typeface="Arial" panose="020B0604020202020204" pitchFamily="34" charset="0"/>
              </a:rPr>
              <a:t>Moyenne mensuelle du débit TCP montant (Mbps) </a:t>
            </a:r>
          </a:p>
        </p:txBody>
      </p:sp>
      <p:sp>
        <p:nvSpPr>
          <p:cNvPr id="40" name="ZoneTexte 39">
            <a:extLst>
              <a:ext uri="{FF2B5EF4-FFF2-40B4-BE49-F238E27FC236}">
                <a16:creationId xmlns:a16="http://schemas.microsoft.com/office/drawing/2014/main" id="{62DC97A6-9ED2-4904-8985-D388D11AC910}"/>
              </a:ext>
            </a:extLst>
          </p:cNvPr>
          <p:cNvSpPr txBox="1"/>
          <p:nvPr/>
        </p:nvSpPr>
        <p:spPr>
          <a:xfrm>
            <a:off x="360924" y="6220329"/>
            <a:ext cx="8352679" cy="523220"/>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Les performances des services Internet fixes en termes de débit montant étaient bonnes pour tous les </a:t>
            </a:r>
            <a:r>
              <a:rPr lang="fr-FR" sz="1400" i="1" dirty="0" err="1">
                <a:latin typeface="Arial" panose="020B0604020202020204" pitchFamily="34" charset="0"/>
                <a:cs typeface="Arial" panose="020B0604020202020204" pitchFamily="34" charset="0"/>
              </a:rPr>
              <a:t>FSIs</a:t>
            </a:r>
            <a:r>
              <a:rPr lang="fr-FR" sz="14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7732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BF3B3CE-8E70-481E-A983-9B0B42CD9585}" type="slidenum">
              <a:rPr lang="fr-FR" smtClean="0"/>
              <a:pPr>
                <a:defRPr/>
              </a:pPr>
              <a:t>20</a:t>
            </a:fld>
            <a:endParaRPr lang="fr-FR"/>
          </a:p>
        </p:txBody>
      </p:sp>
      <p:sp>
        <p:nvSpPr>
          <p:cNvPr id="10" name="Titre 5">
            <a:extLst>
              <a:ext uri="{FF2B5EF4-FFF2-40B4-BE49-F238E27FC236}">
                <a16:creationId xmlns:a16="http://schemas.microsoft.com/office/drawing/2014/main" id="{79A03683-9D91-47D1-BE79-A1B45471AC21}"/>
              </a:ext>
            </a:extLst>
          </p:cNvPr>
          <p:cNvSpPr txBox="1">
            <a:spLocks/>
          </p:cNvSpPr>
          <p:nvPr/>
        </p:nvSpPr>
        <p:spPr bwMode="auto">
          <a:xfrm>
            <a:off x="251520" y="116632"/>
            <a:ext cx="7307537" cy="1143000"/>
          </a:xfrm>
          <a:prstGeom prst="rect">
            <a:avLst/>
          </a:prstGeom>
          <a:noFill/>
          <a:ln w="9525">
            <a:noFill/>
            <a:miter lim="800000"/>
            <a:headEnd/>
            <a:tailEnd/>
          </a:ln>
        </p:spPr>
        <p:txBody>
          <a:bodyPr vert="horz" wrap="square" lIns="0" tIns="0" rIns="18288" bIns="0" numCol="1" anchor="b" anchorCtr="0" compatLnSpc="1">
            <a:prstTxWarp prst="textNoShape">
              <a:avLst/>
            </a:prstTxWarp>
            <a:normAutofit fontScale="92500" lnSpcReduction="10000"/>
            <a:scene3d>
              <a:camera prst="orthographicFront"/>
              <a:lightRig rig="freezing" dir="t">
                <a:rot lat="0" lon="0" rev="5640000"/>
              </a:lightRig>
            </a:scene3d>
            <a:sp3d prstMaterial="flat">
              <a:bevelT w="38100" h="38100"/>
              <a:contourClr>
                <a:schemeClr val="tx2"/>
              </a:contourClr>
            </a:sp3d>
          </a:bodyPr>
          <a:lstStyle/>
          <a:p>
            <a:pPr algn="ctr" eaLnBrk="0" fontAlgn="base" hangingPunct="0">
              <a:spcBef>
                <a:spcPct val="0"/>
              </a:spcBef>
              <a:spcAft>
                <a:spcPct val="0"/>
              </a:spcAft>
              <a:defRPr/>
            </a:pPr>
            <a:r>
              <a:rPr lang="fr-FR" sz="2800" b="1" dirty="0">
                <a:solidFill>
                  <a:schemeClr val="tx2"/>
                </a:solidFill>
                <a:latin typeface="Arial" panose="020B0604020202020204" pitchFamily="34" charset="0"/>
                <a:ea typeface="+mj-ea"/>
                <a:cs typeface="Arial" panose="020B0604020202020204" pitchFamily="34" charset="0"/>
              </a:rPr>
              <a:t>Dégradation du débit au niveau des gouvernorats de Kasserine et </a:t>
            </a:r>
            <a:r>
              <a:rPr lang="fr-FR" sz="2800" b="1" dirty="0" err="1">
                <a:solidFill>
                  <a:schemeClr val="tx2"/>
                </a:solidFill>
                <a:latin typeface="Arial" panose="020B0604020202020204" pitchFamily="34" charset="0"/>
                <a:ea typeface="+mj-ea"/>
                <a:cs typeface="Arial" panose="020B0604020202020204" pitchFamily="34" charset="0"/>
              </a:rPr>
              <a:t>Medenine</a:t>
            </a:r>
            <a:r>
              <a:rPr lang="fr-FR" sz="2800" b="1" dirty="0">
                <a:solidFill>
                  <a:schemeClr val="tx2"/>
                </a:solidFill>
                <a:latin typeface="Arial" panose="020B0604020202020204" pitchFamily="34" charset="0"/>
                <a:ea typeface="+mj-ea"/>
                <a:cs typeface="Arial" panose="020B0604020202020204" pitchFamily="34" charset="0"/>
              </a:rPr>
              <a:t> </a:t>
            </a:r>
          </a:p>
          <a:p>
            <a:pPr algn="ctr" eaLnBrk="0" fontAlgn="base" hangingPunct="0">
              <a:spcBef>
                <a:spcPct val="0"/>
              </a:spcBef>
              <a:spcAft>
                <a:spcPct val="0"/>
              </a:spcAft>
              <a:defRPr/>
            </a:pPr>
            <a:r>
              <a:rPr lang="fr-FR" sz="2800" b="1" dirty="0">
                <a:solidFill>
                  <a:schemeClr val="tx2"/>
                </a:solidFill>
                <a:latin typeface="Arial" panose="020B0604020202020204" pitchFamily="34" charset="0"/>
                <a:ea typeface="+mj-ea"/>
                <a:cs typeface="Arial" panose="020B0604020202020204" pitchFamily="34" charset="0"/>
              </a:rPr>
              <a:t>chez</a:t>
            </a:r>
          </a:p>
        </p:txBody>
      </p:sp>
      <p:pic>
        <p:nvPicPr>
          <p:cNvPr id="8" name="Image 7">
            <a:extLst>
              <a:ext uri="{FF2B5EF4-FFF2-40B4-BE49-F238E27FC236}">
                <a16:creationId xmlns:a16="http://schemas.microsoft.com/office/drawing/2014/main" id="{E891144E-A44F-45AF-8CDA-62BB27E95585}"/>
              </a:ext>
            </a:extLst>
          </p:cNvPr>
          <p:cNvPicPr/>
          <p:nvPr/>
        </p:nvPicPr>
        <p:blipFill>
          <a:blip r:embed="rId3">
            <a:extLst>
              <a:ext uri="{28A0092B-C50C-407E-A947-70E740481C1C}">
                <a14:useLocalDpi xmlns:a14="http://schemas.microsoft.com/office/drawing/2010/main" val="0"/>
              </a:ext>
            </a:extLst>
          </a:blip>
          <a:stretch>
            <a:fillRect/>
          </a:stretch>
        </p:blipFill>
        <p:spPr>
          <a:xfrm>
            <a:off x="3301129" y="1192189"/>
            <a:ext cx="1514475" cy="1143000"/>
          </a:xfrm>
          <a:prstGeom prst="rect">
            <a:avLst/>
          </a:prstGeom>
        </p:spPr>
      </p:pic>
      <p:sp>
        <p:nvSpPr>
          <p:cNvPr id="9" name="Rectangle : coins arrondis 8">
            <a:extLst>
              <a:ext uri="{FF2B5EF4-FFF2-40B4-BE49-F238E27FC236}">
                <a16:creationId xmlns:a16="http://schemas.microsoft.com/office/drawing/2014/main" id="{7D716174-FD65-4092-AD62-DFBF7CC94397}"/>
              </a:ext>
            </a:extLst>
          </p:cNvPr>
          <p:cNvSpPr/>
          <p:nvPr/>
        </p:nvSpPr>
        <p:spPr>
          <a:xfrm>
            <a:off x="911244" y="4698799"/>
            <a:ext cx="7715200" cy="506180"/>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1200"/>
              </a:spcBef>
            </a:pPr>
            <a:r>
              <a:rPr lang="fr-FR" sz="1400" i="1" dirty="0">
                <a:solidFill>
                  <a:schemeClr val="accent1">
                    <a:lumMod val="75000"/>
                  </a:schemeClr>
                </a:solidFill>
                <a:latin typeface="Arial" panose="020B0604020202020204" pitchFamily="34" charset="0"/>
                <a:cs typeface="Arial" panose="020B0604020202020204" pitchFamily="34" charset="0"/>
              </a:rPr>
              <a:t>L’INT a relevé une dégradation du débit de tous les FSI au niveau des gouvernorats de Kasserine et Médenine le 26 Juillet 2023 entre 11h et minuit.</a:t>
            </a:r>
          </a:p>
        </p:txBody>
      </p:sp>
      <p:pic>
        <p:nvPicPr>
          <p:cNvPr id="7" name="Image 6">
            <a:extLst>
              <a:ext uri="{FF2B5EF4-FFF2-40B4-BE49-F238E27FC236}">
                <a16:creationId xmlns:a16="http://schemas.microsoft.com/office/drawing/2014/main" id="{F140D7F9-83B9-47EE-9936-BDEDA523BE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056280"/>
            <a:ext cx="4892774" cy="2525015"/>
          </a:xfrm>
          <a:prstGeom prst="rect">
            <a:avLst/>
          </a:prstGeom>
          <a:noFill/>
          <a:ln>
            <a:noFill/>
          </a:ln>
        </p:spPr>
      </p:pic>
      <p:sp>
        <p:nvSpPr>
          <p:cNvPr id="11" name="Rectangle : coins arrondis 10">
            <a:extLst>
              <a:ext uri="{FF2B5EF4-FFF2-40B4-BE49-F238E27FC236}">
                <a16:creationId xmlns:a16="http://schemas.microsoft.com/office/drawing/2014/main" id="{D5D92908-0373-4AC5-83A4-75025DE96996}"/>
              </a:ext>
            </a:extLst>
          </p:cNvPr>
          <p:cNvSpPr/>
          <p:nvPr/>
        </p:nvSpPr>
        <p:spPr>
          <a:xfrm>
            <a:off x="911244" y="5270299"/>
            <a:ext cx="7715200" cy="504057"/>
          </a:xfrm>
          <a:prstGeom prst="roundRect">
            <a:avLst>
              <a:gd name="adj" fmla="val 50000"/>
            </a:avLst>
          </a:prstGeom>
          <a:solidFill>
            <a:srgbClr val="FFFFCC"/>
          </a:solidFill>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1200"/>
              </a:spcBef>
            </a:pPr>
            <a:r>
              <a:rPr lang="fr-FR" sz="1200" i="1" dirty="0">
                <a:solidFill>
                  <a:schemeClr val="accent4">
                    <a:lumMod val="50000"/>
                  </a:schemeClr>
                </a:solidFill>
                <a:latin typeface="Arial" panose="020B0604020202020204" pitchFamily="34" charset="0"/>
                <a:cs typeface="Arial" panose="020B0604020202020204" pitchFamily="34" charset="0"/>
              </a:rPr>
              <a:t>Tunisie Telecom a précisé qu’aucun incident n’est détecté sur les systèmes de supervision de Tunisie Telecom</a:t>
            </a:r>
          </a:p>
        </p:txBody>
      </p:sp>
      <p:sp>
        <p:nvSpPr>
          <p:cNvPr id="13" name="Parchemin : horizontal 12">
            <a:extLst>
              <a:ext uri="{FF2B5EF4-FFF2-40B4-BE49-F238E27FC236}">
                <a16:creationId xmlns:a16="http://schemas.microsoft.com/office/drawing/2014/main" id="{82AB0D37-00D8-410E-95E1-207192D4F682}"/>
              </a:ext>
            </a:extLst>
          </p:cNvPr>
          <p:cNvSpPr/>
          <p:nvPr/>
        </p:nvSpPr>
        <p:spPr>
          <a:xfrm>
            <a:off x="755576" y="5839676"/>
            <a:ext cx="7870868" cy="1018324"/>
          </a:xfrm>
          <a:prstGeom prst="horizontalScroll">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i="1" dirty="0">
                <a:solidFill>
                  <a:schemeClr val="accent1">
                    <a:lumMod val="75000"/>
                  </a:schemeClr>
                </a:solidFill>
                <a:latin typeface="Arial" panose="020B0604020202020204" pitchFamily="34" charset="0"/>
                <a:cs typeface="Arial" panose="020B0604020202020204" pitchFamily="34" charset="0"/>
              </a:rPr>
              <a:t>Les perturbations du débit se sont intensifiées dans le gouvernorat de Kasserine. Tunisie Telecom a signalé qu’un début de saturation a été enregistré durant les heures chargées et qu’une action d’optimisation des ressources du </a:t>
            </a:r>
            <a:r>
              <a:rPr lang="fr-FR" sz="1400" i="1" dirty="0" err="1">
                <a:solidFill>
                  <a:schemeClr val="accent1">
                    <a:lumMod val="75000"/>
                  </a:schemeClr>
                </a:solidFill>
                <a:latin typeface="Arial" panose="020B0604020202020204" pitchFamily="34" charset="0"/>
                <a:cs typeface="Arial" panose="020B0604020202020204" pitchFamily="34" charset="0"/>
              </a:rPr>
              <a:t>Backhauling</a:t>
            </a:r>
            <a:r>
              <a:rPr lang="fr-FR" sz="1400" i="1" dirty="0">
                <a:solidFill>
                  <a:schemeClr val="accent1">
                    <a:lumMod val="75000"/>
                  </a:schemeClr>
                </a:solidFill>
                <a:latin typeface="Arial" panose="020B0604020202020204" pitchFamily="34" charset="0"/>
                <a:cs typeface="Arial" panose="020B0604020202020204" pitchFamily="34" charset="0"/>
              </a:rPr>
              <a:t> a été prise en </a:t>
            </a:r>
            <a:r>
              <a:rPr lang="fr-FR" sz="1400" i="1" dirty="0" err="1">
                <a:solidFill>
                  <a:schemeClr val="accent1">
                    <a:lumMod val="75000"/>
                  </a:schemeClr>
                </a:solidFill>
                <a:latin typeface="Arial" panose="020B0604020202020204" pitchFamily="34" charset="0"/>
                <a:cs typeface="Arial" panose="020B0604020202020204" pitchFamily="34" charset="0"/>
              </a:rPr>
              <a:t>charge.Ces</a:t>
            </a:r>
            <a:r>
              <a:rPr lang="fr-FR" sz="1400" i="1" dirty="0">
                <a:solidFill>
                  <a:schemeClr val="accent1">
                    <a:lumMod val="75000"/>
                  </a:schemeClr>
                </a:solidFill>
                <a:latin typeface="Arial" panose="020B0604020202020204" pitchFamily="34" charset="0"/>
                <a:cs typeface="Arial" panose="020B0604020202020204" pitchFamily="34" charset="0"/>
              </a:rPr>
              <a:t> perturbations ont persisté jusqu’au début du mois de Novembre 2023.</a:t>
            </a:r>
          </a:p>
        </p:txBody>
      </p:sp>
    </p:spTree>
    <p:extLst>
      <p:ext uri="{BB962C8B-B14F-4D97-AF65-F5344CB8AC3E}">
        <p14:creationId xmlns:p14="http://schemas.microsoft.com/office/powerpoint/2010/main" val="113859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BF3B3CE-8E70-481E-A983-9B0B42CD9585}" type="slidenum">
              <a:rPr lang="fr-FR" smtClean="0"/>
              <a:pPr>
                <a:defRPr/>
              </a:pPr>
              <a:t>21</a:t>
            </a:fld>
            <a:endParaRPr lang="fr-FR"/>
          </a:p>
        </p:txBody>
      </p:sp>
      <p:sp>
        <p:nvSpPr>
          <p:cNvPr id="10" name="Titre 5">
            <a:extLst>
              <a:ext uri="{FF2B5EF4-FFF2-40B4-BE49-F238E27FC236}">
                <a16:creationId xmlns:a16="http://schemas.microsoft.com/office/drawing/2014/main" id="{79A03683-9D91-47D1-BE79-A1B45471AC21}"/>
              </a:ext>
            </a:extLst>
          </p:cNvPr>
          <p:cNvSpPr txBox="1">
            <a:spLocks/>
          </p:cNvSpPr>
          <p:nvPr/>
        </p:nvSpPr>
        <p:spPr bwMode="auto">
          <a:xfrm>
            <a:off x="251520" y="116632"/>
            <a:ext cx="7307537" cy="1143000"/>
          </a:xfrm>
          <a:prstGeom prst="rect">
            <a:avLst/>
          </a:prstGeom>
          <a:noFill/>
          <a:ln w="9525">
            <a:noFill/>
            <a:miter lim="800000"/>
            <a:headEnd/>
            <a:tailEnd/>
          </a:ln>
        </p:spPr>
        <p:txBody>
          <a:bodyPr vert="horz" wrap="square" lIns="0" tIns="0" rIns="18288" bIns="0" numCol="1" anchor="b"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p>
            <a:pPr algn="ctr" eaLnBrk="0" fontAlgn="base" hangingPunct="0">
              <a:spcBef>
                <a:spcPct val="0"/>
              </a:spcBef>
              <a:spcAft>
                <a:spcPct val="0"/>
              </a:spcAft>
              <a:defRPr/>
            </a:pPr>
            <a:r>
              <a:rPr lang="fr-FR" sz="2800" b="1" dirty="0">
                <a:solidFill>
                  <a:schemeClr val="tx2"/>
                </a:solidFill>
                <a:latin typeface="Arial" panose="020B0604020202020204" pitchFamily="34" charset="0"/>
                <a:cs typeface="Arial" panose="020B0604020202020204" pitchFamily="34" charset="0"/>
              </a:rPr>
              <a:t>Dégradation du débit au niveau des gouvernorats du Sud chez</a:t>
            </a:r>
          </a:p>
        </p:txBody>
      </p:sp>
      <p:pic>
        <p:nvPicPr>
          <p:cNvPr id="8" name="Image 7">
            <a:extLst>
              <a:ext uri="{FF2B5EF4-FFF2-40B4-BE49-F238E27FC236}">
                <a16:creationId xmlns:a16="http://schemas.microsoft.com/office/drawing/2014/main" id="{E891144E-A44F-45AF-8CDA-62BB27E95585}"/>
              </a:ext>
            </a:extLst>
          </p:cNvPr>
          <p:cNvPicPr/>
          <p:nvPr/>
        </p:nvPicPr>
        <p:blipFill>
          <a:blip r:embed="rId3">
            <a:extLst>
              <a:ext uri="{28A0092B-C50C-407E-A947-70E740481C1C}">
                <a14:useLocalDpi xmlns:a14="http://schemas.microsoft.com/office/drawing/2010/main" val="0"/>
              </a:ext>
            </a:extLst>
          </a:blip>
          <a:stretch>
            <a:fillRect/>
          </a:stretch>
        </p:blipFill>
        <p:spPr>
          <a:xfrm>
            <a:off x="3347864" y="1259632"/>
            <a:ext cx="1514475" cy="1143000"/>
          </a:xfrm>
          <a:prstGeom prst="rect">
            <a:avLst/>
          </a:prstGeom>
        </p:spPr>
      </p:pic>
      <p:sp>
        <p:nvSpPr>
          <p:cNvPr id="7" name="Espace réservé du numéro de diapositive 3">
            <a:extLst>
              <a:ext uri="{FF2B5EF4-FFF2-40B4-BE49-F238E27FC236}">
                <a16:creationId xmlns:a16="http://schemas.microsoft.com/office/drawing/2014/main" id="{C529A9FB-26B5-495B-A8E3-D0B27FBDF438}"/>
              </a:ext>
            </a:extLst>
          </p:cNvPr>
          <p:cNvSpPr txBox="1">
            <a:spLocks/>
          </p:cNvSpPr>
          <p:nvPr/>
        </p:nvSpPr>
        <p:spPr>
          <a:xfrm>
            <a:off x="7924800" y="6356350"/>
            <a:ext cx="762000" cy="365125"/>
          </a:xfrm>
          <a:prstGeom prst="rect">
            <a:avLst/>
          </a:prstGeom>
        </p:spPr>
        <p:txBody>
          <a:bodyPr vert="horz" lIns="0" tIns="0" rIns="0" bIns="0" anchor="b"/>
          <a:lstStyle>
            <a:defPPr>
              <a:defRPr lang="fr-FR"/>
            </a:defPPr>
            <a:lvl1pPr marL="0" algn="r" defTabSz="914400"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BF3B3CE-8E70-481E-A983-9B0B42CD9585}" type="slidenum">
              <a:rPr lang="fr-FR" smtClean="0"/>
              <a:pPr>
                <a:defRPr/>
              </a:pPr>
              <a:t>21</a:t>
            </a:fld>
            <a:endParaRPr lang="fr-FR"/>
          </a:p>
        </p:txBody>
      </p:sp>
      <p:sp>
        <p:nvSpPr>
          <p:cNvPr id="11" name="Rectangle : coins arrondis 10">
            <a:extLst>
              <a:ext uri="{FF2B5EF4-FFF2-40B4-BE49-F238E27FC236}">
                <a16:creationId xmlns:a16="http://schemas.microsoft.com/office/drawing/2014/main" id="{A74D4528-2CDD-4928-B92F-862627D75FC2}"/>
              </a:ext>
            </a:extLst>
          </p:cNvPr>
          <p:cNvSpPr/>
          <p:nvPr/>
        </p:nvSpPr>
        <p:spPr>
          <a:xfrm>
            <a:off x="915973" y="4964360"/>
            <a:ext cx="7715200" cy="692569"/>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marR="0" lvl="0" algn="ctr" defTabSz="914400" rtl="0" eaLnBrk="1" fontAlgn="auto" latinLnBrk="0" hangingPunct="1">
              <a:lnSpc>
                <a:spcPct val="100000"/>
              </a:lnSpc>
              <a:spcBef>
                <a:spcPts val="1200"/>
              </a:spcBef>
              <a:spcAft>
                <a:spcPts val="0"/>
              </a:spcAft>
              <a:buClrTx/>
              <a:buSzTx/>
              <a:tabLst/>
              <a:defRPr/>
            </a:pPr>
            <a:r>
              <a:rPr lang="fr-FR" sz="1400" i="1" dirty="0">
                <a:solidFill>
                  <a:schemeClr val="accent1">
                    <a:lumMod val="75000"/>
                  </a:schemeClr>
                </a:solidFill>
                <a:latin typeface="Arial" panose="020B0604020202020204" pitchFamily="34" charset="0"/>
                <a:cs typeface="Arial" panose="020B0604020202020204" pitchFamily="34" charset="0"/>
              </a:rPr>
              <a:t>L’INT a relevé une nouvelle dégradation des débits au niveau des gouvernorats du sud (Gabès, Kébili, Tataouine et Médenine) le 31 Juillet 2023 entre 07h et 11h.</a:t>
            </a:r>
          </a:p>
        </p:txBody>
      </p:sp>
      <p:pic>
        <p:nvPicPr>
          <p:cNvPr id="3" name="Image 2">
            <a:extLst>
              <a:ext uri="{FF2B5EF4-FFF2-40B4-BE49-F238E27FC236}">
                <a16:creationId xmlns:a16="http://schemas.microsoft.com/office/drawing/2014/main" id="{ECC14275-8028-480B-9174-4434A0CD89F6}"/>
              </a:ext>
            </a:extLst>
          </p:cNvPr>
          <p:cNvPicPr>
            <a:picLocks noChangeAspect="1"/>
          </p:cNvPicPr>
          <p:nvPr/>
        </p:nvPicPr>
        <p:blipFill>
          <a:blip r:embed="rId4"/>
          <a:stretch>
            <a:fillRect/>
          </a:stretch>
        </p:blipFill>
        <p:spPr>
          <a:xfrm>
            <a:off x="1619672" y="2195820"/>
            <a:ext cx="5795369" cy="2699624"/>
          </a:xfrm>
          <a:prstGeom prst="rect">
            <a:avLst/>
          </a:prstGeom>
        </p:spPr>
      </p:pic>
      <p:sp>
        <p:nvSpPr>
          <p:cNvPr id="12" name="Rectangle : coins arrondis 11">
            <a:extLst>
              <a:ext uri="{FF2B5EF4-FFF2-40B4-BE49-F238E27FC236}">
                <a16:creationId xmlns:a16="http://schemas.microsoft.com/office/drawing/2014/main" id="{2C2B643D-FFE9-41AB-8118-54120DB44768}"/>
              </a:ext>
            </a:extLst>
          </p:cNvPr>
          <p:cNvSpPr/>
          <p:nvPr/>
        </p:nvSpPr>
        <p:spPr>
          <a:xfrm>
            <a:off x="915973" y="5831633"/>
            <a:ext cx="7715200" cy="365126"/>
          </a:xfrm>
          <a:prstGeom prst="roundRect">
            <a:avLst>
              <a:gd name="adj" fmla="val 50000"/>
            </a:avLst>
          </a:prstGeom>
          <a:solidFill>
            <a:srgbClr val="FFFFCC"/>
          </a:solidFill>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1200"/>
              </a:spcBef>
            </a:pPr>
            <a:r>
              <a:rPr lang="fr-FR" sz="1200" i="1" dirty="0">
                <a:solidFill>
                  <a:schemeClr val="accent4">
                    <a:lumMod val="50000"/>
                  </a:schemeClr>
                </a:solidFill>
                <a:latin typeface="Arial" panose="020B0604020202020204" pitchFamily="34" charset="0"/>
                <a:cs typeface="Arial" panose="020B0604020202020204" pitchFamily="34" charset="0"/>
              </a:rPr>
              <a:t>Tunisie Telecom a précisé qu’il s’agit d’une coupure FO Gabès-Sfax Centre</a:t>
            </a:r>
          </a:p>
        </p:txBody>
      </p:sp>
      <p:sp>
        <p:nvSpPr>
          <p:cNvPr id="14" name="Parchemin : horizontal 13">
            <a:extLst>
              <a:ext uri="{FF2B5EF4-FFF2-40B4-BE49-F238E27FC236}">
                <a16:creationId xmlns:a16="http://schemas.microsoft.com/office/drawing/2014/main" id="{40D78DBA-BC6B-46DF-843B-239DA8F7878E}"/>
              </a:ext>
            </a:extLst>
          </p:cNvPr>
          <p:cNvSpPr/>
          <p:nvPr/>
        </p:nvSpPr>
        <p:spPr>
          <a:xfrm>
            <a:off x="2483768" y="6250929"/>
            <a:ext cx="4176464" cy="575965"/>
          </a:xfrm>
          <a:prstGeom prst="horizontalScroll">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200"/>
              </a:spcBef>
            </a:pPr>
            <a:r>
              <a:rPr lang="fr-FR" sz="1400" i="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Ce p</a:t>
            </a:r>
            <a:r>
              <a:rPr lang="fr-FR" sz="1400" i="1" dirty="0">
                <a:solidFill>
                  <a:schemeClr val="accent1">
                    <a:lumMod val="75000"/>
                  </a:schemeClr>
                </a:solidFill>
                <a:latin typeface="Arial" panose="020B0604020202020204" pitchFamily="34" charset="0"/>
                <a:cs typeface="Arial" panose="020B0604020202020204" pitchFamily="34" charset="0"/>
              </a:rPr>
              <a:t>roblème a été résolu</a:t>
            </a:r>
          </a:p>
        </p:txBody>
      </p:sp>
    </p:spTree>
    <p:extLst>
      <p:ext uri="{BB962C8B-B14F-4D97-AF65-F5344CB8AC3E}">
        <p14:creationId xmlns:p14="http://schemas.microsoft.com/office/powerpoint/2010/main" val="618893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BF3B3CE-8E70-481E-A983-9B0B42CD9585}" type="slidenum">
              <a:rPr lang="fr-FR" smtClean="0"/>
              <a:pPr>
                <a:defRPr/>
              </a:pPr>
              <a:t>22</a:t>
            </a:fld>
            <a:endParaRPr lang="fr-FR"/>
          </a:p>
        </p:txBody>
      </p:sp>
      <p:sp>
        <p:nvSpPr>
          <p:cNvPr id="10" name="Titre 5">
            <a:extLst>
              <a:ext uri="{FF2B5EF4-FFF2-40B4-BE49-F238E27FC236}">
                <a16:creationId xmlns:a16="http://schemas.microsoft.com/office/drawing/2014/main" id="{79A03683-9D91-47D1-BE79-A1B45471AC21}"/>
              </a:ext>
            </a:extLst>
          </p:cNvPr>
          <p:cNvSpPr txBox="1">
            <a:spLocks/>
          </p:cNvSpPr>
          <p:nvPr/>
        </p:nvSpPr>
        <p:spPr bwMode="auto">
          <a:xfrm>
            <a:off x="251520" y="116632"/>
            <a:ext cx="7307537" cy="1143000"/>
          </a:xfrm>
          <a:prstGeom prst="rect">
            <a:avLst/>
          </a:prstGeom>
          <a:noFill/>
          <a:ln w="9525">
            <a:noFill/>
            <a:miter lim="800000"/>
            <a:headEnd/>
            <a:tailEnd/>
          </a:ln>
        </p:spPr>
        <p:txBody>
          <a:bodyPr vert="horz" wrap="square" lIns="0" tIns="0" rIns="18288" bIns="0" numCol="1" anchor="b"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p>
            <a:pPr algn="ctr" eaLnBrk="0" fontAlgn="base" hangingPunct="0">
              <a:spcBef>
                <a:spcPct val="0"/>
              </a:spcBef>
              <a:spcAft>
                <a:spcPct val="0"/>
              </a:spcAft>
              <a:defRPr/>
            </a:pPr>
            <a:r>
              <a:rPr lang="fr-FR" sz="2800" b="1" dirty="0">
                <a:solidFill>
                  <a:schemeClr val="tx2"/>
                </a:solidFill>
                <a:latin typeface="Arial" panose="020B0604020202020204" pitchFamily="34" charset="0"/>
                <a:cs typeface="Arial" panose="020B0604020202020204" pitchFamily="34" charset="0"/>
              </a:rPr>
              <a:t>Dégradation du débit au niveau des gouvernorats de Gafsa et Tozeur </a:t>
            </a:r>
            <a:r>
              <a:rPr lang="fr-FR" sz="2800" b="1" dirty="0">
                <a:solidFill>
                  <a:schemeClr val="tx2"/>
                </a:solidFill>
                <a:latin typeface="Arial" panose="020B0604020202020204" pitchFamily="34" charset="0"/>
                <a:ea typeface="+mj-ea"/>
                <a:cs typeface="Arial" panose="020B0604020202020204" pitchFamily="34" charset="0"/>
              </a:rPr>
              <a:t>chez</a:t>
            </a:r>
          </a:p>
        </p:txBody>
      </p:sp>
      <p:pic>
        <p:nvPicPr>
          <p:cNvPr id="8" name="Image 7">
            <a:extLst>
              <a:ext uri="{FF2B5EF4-FFF2-40B4-BE49-F238E27FC236}">
                <a16:creationId xmlns:a16="http://schemas.microsoft.com/office/drawing/2014/main" id="{E891144E-A44F-45AF-8CDA-62BB27E95585}"/>
              </a:ext>
            </a:extLst>
          </p:cNvPr>
          <p:cNvPicPr/>
          <p:nvPr/>
        </p:nvPicPr>
        <p:blipFill>
          <a:blip r:embed="rId3">
            <a:extLst>
              <a:ext uri="{28A0092B-C50C-407E-A947-70E740481C1C}">
                <a14:useLocalDpi xmlns:a14="http://schemas.microsoft.com/office/drawing/2010/main" val="0"/>
              </a:ext>
            </a:extLst>
          </a:blip>
          <a:stretch>
            <a:fillRect/>
          </a:stretch>
        </p:blipFill>
        <p:spPr>
          <a:xfrm>
            <a:off x="3347864" y="1259632"/>
            <a:ext cx="1514475" cy="1143000"/>
          </a:xfrm>
          <a:prstGeom prst="rect">
            <a:avLst/>
          </a:prstGeom>
        </p:spPr>
      </p:pic>
      <p:sp>
        <p:nvSpPr>
          <p:cNvPr id="9" name="Espace réservé du numéro de diapositive 3">
            <a:extLst>
              <a:ext uri="{FF2B5EF4-FFF2-40B4-BE49-F238E27FC236}">
                <a16:creationId xmlns:a16="http://schemas.microsoft.com/office/drawing/2014/main" id="{2C2C6CBB-D362-4B82-B4C1-B6398E3A70EE}"/>
              </a:ext>
            </a:extLst>
          </p:cNvPr>
          <p:cNvSpPr txBox="1">
            <a:spLocks/>
          </p:cNvSpPr>
          <p:nvPr/>
        </p:nvSpPr>
        <p:spPr>
          <a:xfrm>
            <a:off x="7924800" y="6356350"/>
            <a:ext cx="762000" cy="365125"/>
          </a:xfrm>
          <a:prstGeom prst="rect">
            <a:avLst/>
          </a:prstGeom>
        </p:spPr>
        <p:txBody>
          <a:bodyPr vert="horz" lIns="0" tIns="0" rIns="0" bIns="0" anchor="b"/>
          <a:lstStyle>
            <a:defPPr>
              <a:defRPr lang="fr-FR"/>
            </a:defPPr>
            <a:lvl1pPr marL="0" algn="r" defTabSz="914400"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BF3B3CE-8E70-481E-A983-9B0B42CD9585}" type="slidenum">
              <a:rPr lang="fr-FR" smtClean="0"/>
              <a:pPr>
                <a:defRPr/>
              </a:pPr>
              <a:t>22</a:t>
            </a:fld>
            <a:endParaRPr lang="fr-FR"/>
          </a:p>
        </p:txBody>
      </p:sp>
      <p:sp>
        <p:nvSpPr>
          <p:cNvPr id="11" name="Espace réservé du numéro de diapositive 3">
            <a:extLst>
              <a:ext uri="{FF2B5EF4-FFF2-40B4-BE49-F238E27FC236}">
                <a16:creationId xmlns:a16="http://schemas.microsoft.com/office/drawing/2014/main" id="{7D28939D-E3CF-4694-974F-B0DDA060641C}"/>
              </a:ext>
            </a:extLst>
          </p:cNvPr>
          <p:cNvSpPr txBox="1">
            <a:spLocks/>
          </p:cNvSpPr>
          <p:nvPr/>
        </p:nvSpPr>
        <p:spPr>
          <a:xfrm>
            <a:off x="7924800" y="6356350"/>
            <a:ext cx="762000" cy="365125"/>
          </a:xfrm>
          <a:prstGeom prst="rect">
            <a:avLst/>
          </a:prstGeom>
        </p:spPr>
        <p:txBody>
          <a:bodyPr vert="horz" lIns="0" tIns="0" rIns="0" bIns="0" anchor="b"/>
          <a:lstStyle>
            <a:defPPr>
              <a:defRPr lang="fr-FR"/>
            </a:defPPr>
            <a:lvl1pPr marL="0" algn="r" defTabSz="914400"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BF3B3CE-8E70-481E-A983-9B0B42CD9585}" type="slidenum">
              <a:rPr lang="fr-FR" smtClean="0"/>
              <a:pPr>
                <a:defRPr/>
              </a:pPr>
              <a:t>22</a:t>
            </a:fld>
            <a:endParaRPr lang="fr-FR"/>
          </a:p>
        </p:txBody>
      </p:sp>
      <p:sp>
        <p:nvSpPr>
          <p:cNvPr id="12" name="Rectangle : coins arrondis 11">
            <a:extLst>
              <a:ext uri="{FF2B5EF4-FFF2-40B4-BE49-F238E27FC236}">
                <a16:creationId xmlns:a16="http://schemas.microsoft.com/office/drawing/2014/main" id="{F486BC8B-C0B6-4286-A758-C103C59731CC}"/>
              </a:ext>
            </a:extLst>
          </p:cNvPr>
          <p:cNvSpPr/>
          <p:nvPr/>
        </p:nvSpPr>
        <p:spPr>
          <a:xfrm>
            <a:off x="937410" y="5069771"/>
            <a:ext cx="7715200" cy="586998"/>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1200"/>
              </a:spcBef>
            </a:pPr>
            <a:r>
              <a:rPr lang="fr-FR" sz="1200" i="1" dirty="0">
                <a:solidFill>
                  <a:schemeClr val="accent1">
                    <a:lumMod val="75000"/>
                  </a:schemeClr>
                </a:solidFill>
                <a:latin typeface="Arial" panose="020B0604020202020204" pitchFamily="34" charset="0"/>
                <a:cs typeface="Arial" panose="020B0604020202020204" pitchFamily="34" charset="0"/>
              </a:rPr>
              <a:t>L’INT a relevé une instabilité du débit de tous les FSI au niveau des gouvernorats de Gafsa et Tozeur le 13 Septembre 2023.</a:t>
            </a:r>
          </a:p>
        </p:txBody>
      </p:sp>
      <p:pic>
        <p:nvPicPr>
          <p:cNvPr id="14" name="Image 13">
            <a:extLst>
              <a:ext uri="{FF2B5EF4-FFF2-40B4-BE49-F238E27FC236}">
                <a16:creationId xmlns:a16="http://schemas.microsoft.com/office/drawing/2014/main" id="{0DC024BF-4625-4214-9E0B-E581932C85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91640" y="2204864"/>
            <a:ext cx="5400640" cy="2757026"/>
          </a:xfrm>
          <a:prstGeom prst="rect">
            <a:avLst/>
          </a:prstGeom>
          <a:noFill/>
          <a:ln>
            <a:noFill/>
          </a:ln>
        </p:spPr>
      </p:pic>
      <p:sp>
        <p:nvSpPr>
          <p:cNvPr id="15" name="Rectangle : coins arrondis 14">
            <a:extLst>
              <a:ext uri="{FF2B5EF4-FFF2-40B4-BE49-F238E27FC236}">
                <a16:creationId xmlns:a16="http://schemas.microsoft.com/office/drawing/2014/main" id="{F6EB4497-00F9-43FF-AE9E-134C563F707F}"/>
              </a:ext>
            </a:extLst>
          </p:cNvPr>
          <p:cNvSpPr/>
          <p:nvPr/>
        </p:nvSpPr>
        <p:spPr>
          <a:xfrm>
            <a:off x="915973" y="5831633"/>
            <a:ext cx="7715200" cy="365126"/>
          </a:xfrm>
          <a:prstGeom prst="roundRect">
            <a:avLst>
              <a:gd name="adj" fmla="val 50000"/>
            </a:avLst>
          </a:prstGeom>
          <a:solidFill>
            <a:srgbClr val="FFFFCC"/>
          </a:solidFill>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1200"/>
              </a:spcBef>
            </a:pPr>
            <a:r>
              <a:rPr lang="fr-FR" sz="1200" i="1" dirty="0">
                <a:solidFill>
                  <a:schemeClr val="accent4">
                    <a:lumMod val="50000"/>
                  </a:schemeClr>
                </a:solidFill>
                <a:latin typeface="Arial" panose="020B0604020202020204" pitchFamily="34" charset="0"/>
                <a:cs typeface="Arial" panose="020B0604020202020204" pitchFamily="34" charset="0"/>
              </a:rPr>
              <a:t>Tunisie Telecom a précisé qu’il s’agit d’une coupure FO </a:t>
            </a:r>
            <a:r>
              <a:rPr lang="fr-FR" sz="1200" i="1" dirty="0" err="1">
                <a:solidFill>
                  <a:schemeClr val="accent4">
                    <a:lumMod val="50000"/>
                  </a:schemeClr>
                </a:solidFill>
                <a:latin typeface="Arial" panose="020B0604020202020204" pitchFamily="34" charset="0"/>
                <a:cs typeface="Arial" panose="020B0604020202020204" pitchFamily="34" charset="0"/>
              </a:rPr>
              <a:t>Moulares</a:t>
            </a:r>
            <a:r>
              <a:rPr lang="fr-FR" sz="1200" i="1" dirty="0">
                <a:solidFill>
                  <a:schemeClr val="accent4">
                    <a:lumMod val="50000"/>
                  </a:schemeClr>
                </a:solidFill>
                <a:latin typeface="Arial" panose="020B0604020202020204" pitchFamily="34" charset="0"/>
                <a:cs typeface="Arial" panose="020B0604020202020204" pitchFamily="34" charset="0"/>
              </a:rPr>
              <a:t>-Gafsa.</a:t>
            </a:r>
          </a:p>
        </p:txBody>
      </p:sp>
      <p:sp>
        <p:nvSpPr>
          <p:cNvPr id="18" name="Parchemin : horizontal 17">
            <a:extLst>
              <a:ext uri="{FF2B5EF4-FFF2-40B4-BE49-F238E27FC236}">
                <a16:creationId xmlns:a16="http://schemas.microsoft.com/office/drawing/2014/main" id="{5DE0C8FA-F2F3-48AA-843C-4F777F5129DF}"/>
              </a:ext>
            </a:extLst>
          </p:cNvPr>
          <p:cNvSpPr/>
          <p:nvPr/>
        </p:nvSpPr>
        <p:spPr>
          <a:xfrm>
            <a:off x="2483768" y="6250929"/>
            <a:ext cx="4176464" cy="575965"/>
          </a:xfrm>
          <a:prstGeom prst="horizontalScroll">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200"/>
              </a:spcBef>
            </a:pPr>
            <a:r>
              <a:rPr lang="fr-FR" sz="1400" i="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Ce p</a:t>
            </a:r>
            <a:r>
              <a:rPr lang="fr-FR" sz="1400" i="1" dirty="0">
                <a:solidFill>
                  <a:schemeClr val="accent1">
                    <a:lumMod val="75000"/>
                  </a:schemeClr>
                </a:solidFill>
                <a:latin typeface="Arial" panose="020B0604020202020204" pitchFamily="34" charset="0"/>
                <a:cs typeface="Arial" panose="020B0604020202020204" pitchFamily="34" charset="0"/>
              </a:rPr>
              <a:t>roblème a été résolu</a:t>
            </a:r>
          </a:p>
        </p:txBody>
      </p:sp>
    </p:spTree>
    <p:extLst>
      <p:ext uri="{BB962C8B-B14F-4D97-AF65-F5344CB8AC3E}">
        <p14:creationId xmlns:p14="http://schemas.microsoft.com/office/powerpoint/2010/main" val="97948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图表 9">
            <a:extLst>
              <a:ext uri="{FF2B5EF4-FFF2-40B4-BE49-F238E27FC236}">
                <a16:creationId xmlns:a16="http://schemas.microsoft.com/office/drawing/2014/main" id="{E2E8289F-1D3C-49BD-B82C-D3578BFD28A6}"/>
              </a:ext>
            </a:extLst>
          </p:cNvPr>
          <p:cNvGraphicFramePr>
            <a:graphicFrameLocks/>
          </p:cNvGraphicFramePr>
          <p:nvPr>
            <p:extLst>
              <p:ext uri="{D42A27DB-BD31-4B8C-83A1-F6EECF244321}">
                <p14:modId xmlns:p14="http://schemas.microsoft.com/office/powerpoint/2010/main" val="2597545407"/>
              </p:ext>
            </p:extLst>
          </p:nvPr>
        </p:nvGraphicFramePr>
        <p:xfrm>
          <a:off x="3781847" y="4427676"/>
          <a:ext cx="1659363" cy="2104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图表 9">
            <a:extLst>
              <a:ext uri="{FF2B5EF4-FFF2-40B4-BE49-F238E27FC236}">
                <a16:creationId xmlns:a16="http://schemas.microsoft.com/office/drawing/2014/main" id="{B03FB993-D398-4B40-BBF3-2952A8A8C9A2}"/>
              </a:ext>
            </a:extLst>
          </p:cNvPr>
          <p:cNvGraphicFramePr>
            <a:graphicFrameLocks/>
          </p:cNvGraphicFramePr>
          <p:nvPr>
            <p:extLst>
              <p:ext uri="{D42A27DB-BD31-4B8C-83A1-F6EECF244321}">
                <p14:modId xmlns:p14="http://schemas.microsoft.com/office/powerpoint/2010/main" val="2559093550"/>
              </p:ext>
            </p:extLst>
          </p:nvPr>
        </p:nvGraphicFramePr>
        <p:xfrm>
          <a:off x="2383645" y="4415246"/>
          <a:ext cx="1696244" cy="2104059"/>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a:extLst>
              <a:ext uri="{FF2B5EF4-FFF2-40B4-BE49-F238E27FC236}">
                <a16:creationId xmlns:a16="http://schemas.microsoft.com/office/drawing/2014/main" id="{C80FF22B-0528-4A0A-8DA7-71F5984ED0B7}"/>
              </a:ext>
            </a:extLst>
          </p:cNvPr>
          <p:cNvSpPr txBox="1"/>
          <p:nvPr/>
        </p:nvSpPr>
        <p:spPr>
          <a:xfrm>
            <a:off x="0" y="6673180"/>
            <a:ext cx="5993483" cy="215444"/>
          </a:xfrm>
          <a:prstGeom prst="rect">
            <a:avLst/>
          </a:prstGeom>
          <a:noFill/>
        </p:spPr>
        <p:txBody>
          <a:bodyPr wrap="square" rtlCol="0">
            <a:spAutoFit/>
          </a:bodyPr>
          <a:lstStyle/>
          <a:p>
            <a:r>
              <a:rPr lang="fr-FR" sz="800" i="1" dirty="0">
                <a:latin typeface="Arial" panose="020B0604020202020204" pitchFamily="34" charset="0"/>
                <a:cs typeface="Arial" panose="020B0604020202020204" pitchFamily="34" charset="0"/>
              </a:rPr>
              <a:t>*La latence a été évaluée depuis les points de mesure vers les POP nationaux hébergés au niveau de l’IXP</a:t>
            </a:r>
          </a:p>
        </p:txBody>
      </p:sp>
      <p:sp>
        <p:nvSpPr>
          <p:cNvPr id="12" name="Titre 1">
            <a:extLst>
              <a:ext uri="{FF2B5EF4-FFF2-40B4-BE49-F238E27FC236}">
                <a16:creationId xmlns:a16="http://schemas.microsoft.com/office/drawing/2014/main" id="{72A0A1DD-42C8-4F98-B33B-C7082C4D7A97}"/>
              </a:ext>
            </a:extLst>
          </p:cNvPr>
          <p:cNvSpPr txBox="1">
            <a:spLocks/>
          </p:cNvSpPr>
          <p:nvPr/>
        </p:nvSpPr>
        <p:spPr bwMode="auto">
          <a:xfrm>
            <a:off x="323528" y="260648"/>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algn="ctr" eaLnBrk="0" hangingPunct="0">
              <a:defRPr/>
            </a:pPr>
            <a:r>
              <a:rPr lang="fr-FR" sz="2800" b="1" dirty="0">
                <a:latin typeface="Arial" panose="020B0604020202020204" pitchFamily="34" charset="0"/>
                <a:cs typeface="Arial" panose="020B0604020202020204" pitchFamily="34" charset="0"/>
              </a:rPr>
              <a:t>Synthèse des résultats du troisième </a:t>
            </a:r>
            <a:br>
              <a:rPr lang="fr-FR" sz="2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trimestre 2023</a:t>
            </a:r>
            <a:endParaRPr lang="fr-FR" sz="2800" dirty="0"/>
          </a:p>
        </p:txBody>
      </p:sp>
      <p:graphicFrame>
        <p:nvGraphicFramePr>
          <p:cNvPr id="7" name="图表 9">
            <a:extLst>
              <a:ext uri="{FF2B5EF4-FFF2-40B4-BE49-F238E27FC236}">
                <a16:creationId xmlns:a16="http://schemas.microsoft.com/office/drawing/2014/main" id="{9DF811B4-57B4-431E-B830-B06BF26BFCC5}"/>
              </a:ext>
            </a:extLst>
          </p:cNvPr>
          <p:cNvGraphicFramePr>
            <a:graphicFrameLocks/>
          </p:cNvGraphicFramePr>
          <p:nvPr>
            <p:extLst>
              <p:ext uri="{D42A27DB-BD31-4B8C-83A1-F6EECF244321}">
                <p14:modId xmlns:p14="http://schemas.microsoft.com/office/powerpoint/2010/main" val="4085287355"/>
              </p:ext>
            </p:extLst>
          </p:nvPr>
        </p:nvGraphicFramePr>
        <p:xfrm>
          <a:off x="137109" y="1362977"/>
          <a:ext cx="1730481" cy="26414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图表 9">
            <a:extLst>
              <a:ext uri="{FF2B5EF4-FFF2-40B4-BE49-F238E27FC236}">
                <a16:creationId xmlns:a16="http://schemas.microsoft.com/office/drawing/2014/main" id="{BD038D56-ADEE-4DEA-988A-B1CE948723AA}"/>
              </a:ext>
            </a:extLst>
          </p:cNvPr>
          <p:cNvGraphicFramePr>
            <a:graphicFrameLocks/>
          </p:cNvGraphicFramePr>
          <p:nvPr>
            <p:extLst>
              <p:ext uri="{D42A27DB-BD31-4B8C-83A1-F6EECF244321}">
                <p14:modId xmlns:p14="http://schemas.microsoft.com/office/powerpoint/2010/main" val="1098658069"/>
              </p:ext>
            </p:extLst>
          </p:nvPr>
        </p:nvGraphicFramePr>
        <p:xfrm>
          <a:off x="1528605" y="1372579"/>
          <a:ext cx="1571023" cy="26414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图表 9">
            <a:extLst>
              <a:ext uri="{FF2B5EF4-FFF2-40B4-BE49-F238E27FC236}">
                <a16:creationId xmlns:a16="http://schemas.microsoft.com/office/drawing/2014/main" id="{F16CB2B9-1112-4B79-8E27-A7D058365E69}"/>
              </a:ext>
            </a:extLst>
          </p:cNvPr>
          <p:cNvGraphicFramePr>
            <a:graphicFrameLocks/>
          </p:cNvGraphicFramePr>
          <p:nvPr>
            <p:extLst>
              <p:ext uri="{D42A27DB-BD31-4B8C-83A1-F6EECF244321}">
                <p14:modId xmlns:p14="http://schemas.microsoft.com/office/powerpoint/2010/main" val="3788793252"/>
              </p:ext>
            </p:extLst>
          </p:nvPr>
        </p:nvGraphicFramePr>
        <p:xfrm>
          <a:off x="2778362" y="1406746"/>
          <a:ext cx="1690658" cy="2603321"/>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a:extLst>
              <a:ext uri="{FF2B5EF4-FFF2-40B4-BE49-F238E27FC236}">
                <a16:creationId xmlns:a16="http://schemas.microsoft.com/office/drawing/2014/main" id="{4A5B6F44-71D6-4FFB-85D7-2DF3C80F221A}"/>
              </a:ext>
            </a:extLst>
          </p:cNvPr>
          <p:cNvSpPr txBox="1"/>
          <p:nvPr/>
        </p:nvSpPr>
        <p:spPr>
          <a:xfrm>
            <a:off x="576347" y="4003848"/>
            <a:ext cx="723044"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5B68A7E4-85AE-4C8F-BB93-3E8BB677EEF8}"/>
              </a:ext>
            </a:extLst>
          </p:cNvPr>
          <p:cNvSpPr txBox="1"/>
          <p:nvPr/>
        </p:nvSpPr>
        <p:spPr>
          <a:xfrm>
            <a:off x="1890085" y="4015150"/>
            <a:ext cx="965402"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568CE411-6643-4B6D-9493-30186D3F5EBF}"/>
              </a:ext>
            </a:extLst>
          </p:cNvPr>
          <p:cNvSpPr txBox="1"/>
          <p:nvPr/>
        </p:nvSpPr>
        <p:spPr>
          <a:xfrm>
            <a:off x="3335582" y="4019972"/>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graphicFrame>
        <p:nvGraphicFramePr>
          <p:cNvPr id="22" name="图表 9">
            <a:extLst>
              <a:ext uri="{FF2B5EF4-FFF2-40B4-BE49-F238E27FC236}">
                <a16:creationId xmlns:a16="http://schemas.microsoft.com/office/drawing/2014/main" id="{3F2FDCCC-9096-4F1E-821E-5DE7895DAA48}"/>
              </a:ext>
            </a:extLst>
          </p:cNvPr>
          <p:cNvGraphicFramePr>
            <a:graphicFrameLocks/>
          </p:cNvGraphicFramePr>
          <p:nvPr>
            <p:extLst>
              <p:ext uri="{D42A27DB-BD31-4B8C-83A1-F6EECF244321}">
                <p14:modId xmlns:p14="http://schemas.microsoft.com/office/powerpoint/2010/main" val="1108643429"/>
              </p:ext>
            </p:extLst>
          </p:nvPr>
        </p:nvGraphicFramePr>
        <p:xfrm>
          <a:off x="4511375" y="1378295"/>
          <a:ext cx="1690071" cy="263001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图表 9">
            <a:extLst>
              <a:ext uri="{FF2B5EF4-FFF2-40B4-BE49-F238E27FC236}">
                <a16:creationId xmlns:a16="http://schemas.microsoft.com/office/drawing/2014/main" id="{1AC01034-3613-47C4-B8E4-DB1230F3D295}"/>
              </a:ext>
            </a:extLst>
          </p:cNvPr>
          <p:cNvGraphicFramePr>
            <a:graphicFrameLocks/>
          </p:cNvGraphicFramePr>
          <p:nvPr>
            <p:extLst>
              <p:ext uri="{D42A27DB-BD31-4B8C-83A1-F6EECF244321}">
                <p14:modId xmlns:p14="http://schemas.microsoft.com/office/powerpoint/2010/main" val="1494904987"/>
              </p:ext>
            </p:extLst>
          </p:nvPr>
        </p:nvGraphicFramePr>
        <p:xfrm>
          <a:off x="5909217" y="1393401"/>
          <a:ext cx="1750859" cy="263001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图表 9">
            <a:extLst>
              <a:ext uri="{FF2B5EF4-FFF2-40B4-BE49-F238E27FC236}">
                <a16:creationId xmlns:a16="http://schemas.microsoft.com/office/drawing/2014/main" id="{E2CC4154-257E-475E-8A5B-8A80A84DA3AC}"/>
              </a:ext>
            </a:extLst>
          </p:cNvPr>
          <p:cNvGraphicFramePr>
            <a:graphicFrameLocks/>
          </p:cNvGraphicFramePr>
          <p:nvPr>
            <p:extLst>
              <p:ext uri="{D42A27DB-BD31-4B8C-83A1-F6EECF244321}">
                <p14:modId xmlns:p14="http://schemas.microsoft.com/office/powerpoint/2010/main" val="31944283"/>
              </p:ext>
            </p:extLst>
          </p:nvPr>
        </p:nvGraphicFramePr>
        <p:xfrm>
          <a:off x="7362763" y="1433499"/>
          <a:ext cx="1726533" cy="2581183"/>
        </p:xfrm>
        <a:graphic>
          <a:graphicData uri="http://schemas.openxmlformats.org/drawingml/2006/chart">
            <c:chart xmlns:c="http://schemas.openxmlformats.org/drawingml/2006/chart" xmlns:r="http://schemas.openxmlformats.org/officeDocument/2006/relationships" r:id="rId10"/>
          </a:graphicData>
        </a:graphic>
      </p:graphicFrame>
      <p:sp>
        <p:nvSpPr>
          <p:cNvPr id="25" name="ZoneTexte 24">
            <a:extLst>
              <a:ext uri="{FF2B5EF4-FFF2-40B4-BE49-F238E27FC236}">
                <a16:creationId xmlns:a16="http://schemas.microsoft.com/office/drawing/2014/main" id="{34150D0F-0311-40C7-909B-EB8AD7A1EC6B}"/>
              </a:ext>
            </a:extLst>
          </p:cNvPr>
          <p:cNvSpPr txBox="1"/>
          <p:nvPr/>
        </p:nvSpPr>
        <p:spPr>
          <a:xfrm>
            <a:off x="5085643" y="4010067"/>
            <a:ext cx="700776"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26" name="ZoneTexte 25">
            <a:extLst>
              <a:ext uri="{FF2B5EF4-FFF2-40B4-BE49-F238E27FC236}">
                <a16:creationId xmlns:a16="http://schemas.microsoft.com/office/drawing/2014/main" id="{1215EF8B-98B1-41FC-99A6-18E755792EBD}"/>
              </a:ext>
            </a:extLst>
          </p:cNvPr>
          <p:cNvSpPr txBox="1"/>
          <p:nvPr/>
        </p:nvSpPr>
        <p:spPr>
          <a:xfrm>
            <a:off x="6529067" y="4014682"/>
            <a:ext cx="833696"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27" name="ZoneTexte 26">
            <a:extLst>
              <a:ext uri="{FF2B5EF4-FFF2-40B4-BE49-F238E27FC236}">
                <a16:creationId xmlns:a16="http://schemas.microsoft.com/office/drawing/2014/main" id="{010FEA04-809D-4A43-9922-8CC925EE4580}"/>
              </a:ext>
            </a:extLst>
          </p:cNvPr>
          <p:cNvSpPr txBox="1"/>
          <p:nvPr/>
        </p:nvSpPr>
        <p:spPr>
          <a:xfrm>
            <a:off x="7988562" y="4018505"/>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cxnSp>
        <p:nvCxnSpPr>
          <p:cNvPr id="28" name="直接连接符 26">
            <a:extLst>
              <a:ext uri="{FF2B5EF4-FFF2-40B4-BE49-F238E27FC236}">
                <a16:creationId xmlns:a16="http://schemas.microsoft.com/office/drawing/2014/main" id="{16EE8F75-739D-49B1-A01C-1DC99CBD4DFE}"/>
              </a:ext>
            </a:extLst>
          </p:cNvPr>
          <p:cNvCxnSpPr>
            <a:cxnSpLocks/>
          </p:cNvCxnSpPr>
          <p:nvPr/>
        </p:nvCxnSpPr>
        <p:spPr>
          <a:xfrm flipH="1">
            <a:off x="4539793" y="1598342"/>
            <a:ext cx="24325" cy="2893808"/>
          </a:xfrm>
          <a:prstGeom prst="line">
            <a:avLst/>
          </a:prstGeom>
          <a:noFill/>
          <a:ln w="9525" cap="flat" cmpd="sng" algn="ctr">
            <a:solidFill>
              <a:sysClr val="window" lastClr="FFFFFF">
                <a:lumMod val="85000"/>
              </a:sysClr>
            </a:solidFill>
            <a:prstDash val="dash"/>
          </a:ln>
          <a:effectLst/>
        </p:spPr>
      </p:cxnSp>
      <p:sp>
        <p:nvSpPr>
          <p:cNvPr id="32" name="ZoneTexte 31">
            <a:extLst>
              <a:ext uri="{FF2B5EF4-FFF2-40B4-BE49-F238E27FC236}">
                <a16:creationId xmlns:a16="http://schemas.microsoft.com/office/drawing/2014/main" id="{F50ADE12-7E34-4734-9D9F-966FD7E06A82}"/>
              </a:ext>
            </a:extLst>
          </p:cNvPr>
          <p:cNvSpPr txBox="1"/>
          <p:nvPr/>
        </p:nvSpPr>
        <p:spPr>
          <a:xfrm>
            <a:off x="2932903" y="6422253"/>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543469DF-B4D9-4FD6-B107-2B8DCF45C026}"/>
              </a:ext>
            </a:extLst>
          </p:cNvPr>
          <p:cNvSpPr txBox="1"/>
          <p:nvPr/>
        </p:nvSpPr>
        <p:spPr>
          <a:xfrm>
            <a:off x="4266868" y="6451698"/>
            <a:ext cx="953386"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96EC7DA2-5A11-49A2-B376-BB739783F4C9}"/>
              </a:ext>
            </a:extLst>
          </p:cNvPr>
          <p:cNvSpPr txBox="1"/>
          <p:nvPr/>
        </p:nvSpPr>
        <p:spPr>
          <a:xfrm>
            <a:off x="5685063" y="6422253"/>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sp>
        <p:nvSpPr>
          <p:cNvPr id="39" name="TextBox 1">
            <a:extLst>
              <a:ext uri="{FF2B5EF4-FFF2-40B4-BE49-F238E27FC236}">
                <a16:creationId xmlns:a16="http://schemas.microsoft.com/office/drawing/2014/main" id="{83641AEF-161B-4F0E-838E-D83BDE82376C}"/>
              </a:ext>
            </a:extLst>
          </p:cNvPr>
          <p:cNvSpPr txBox="1"/>
          <p:nvPr/>
        </p:nvSpPr>
        <p:spPr>
          <a:xfrm>
            <a:off x="-48484" y="2229092"/>
            <a:ext cx="4559859" cy="276999"/>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Moyenne mensuelle de la latence vers le </a:t>
            </a:r>
            <a:r>
              <a:rPr lang="fr-FR" sz="1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PoP</a:t>
            </a: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(ms)</a:t>
            </a:r>
          </a:p>
        </p:txBody>
      </p:sp>
      <p:sp>
        <p:nvSpPr>
          <p:cNvPr id="40" name="TextBox 1">
            <a:extLst>
              <a:ext uri="{FF2B5EF4-FFF2-40B4-BE49-F238E27FC236}">
                <a16:creationId xmlns:a16="http://schemas.microsoft.com/office/drawing/2014/main" id="{25E02767-33AF-43EC-A455-1746EF279DF1}"/>
              </a:ext>
            </a:extLst>
          </p:cNvPr>
          <p:cNvSpPr txBox="1"/>
          <p:nvPr/>
        </p:nvSpPr>
        <p:spPr>
          <a:xfrm>
            <a:off x="4377431" y="2231337"/>
            <a:ext cx="4559859" cy="276999"/>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Moyenne mensuelle de la latence nationale (ms)</a:t>
            </a:r>
          </a:p>
        </p:txBody>
      </p:sp>
      <p:sp>
        <p:nvSpPr>
          <p:cNvPr id="41" name="TextBox 1">
            <a:extLst>
              <a:ext uri="{FF2B5EF4-FFF2-40B4-BE49-F238E27FC236}">
                <a16:creationId xmlns:a16="http://schemas.microsoft.com/office/drawing/2014/main" id="{23523853-1CB9-45CA-984D-C9864AD227DB}"/>
              </a:ext>
            </a:extLst>
          </p:cNvPr>
          <p:cNvSpPr txBox="1"/>
          <p:nvPr/>
        </p:nvSpPr>
        <p:spPr>
          <a:xfrm>
            <a:off x="2284188" y="4229654"/>
            <a:ext cx="4559859" cy="276999"/>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Moyenne mensuelle de la latence internationale (ms)</a:t>
            </a:r>
          </a:p>
        </p:txBody>
      </p:sp>
      <p:graphicFrame>
        <p:nvGraphicFramePr>
          <p:cNvPr id="31" name="图表 9">
            <a:extLst>
              <a:ext uri="{FF2B5EF4-FFF2-40B4-BE49-F238E27FC236}">
                <a16:creationId xmlns:a16="http://schemas.microsoft.com/office/drawing/2014/main" id="{6B940810-5250-44F8-B254-49F968E4282A}"/>
              </a:ext>
            </a:extLst>
          </p:cNvPr>
          <p:cNvGraphicFramePr>
            <a:graphicFrameLocks/>
          </p:cNvGraphicFramePr>
          <p:nvPr>
            <p:extLst>
              <p:ext uri="{D42A27DB-BD31-4B8C-83A1-F6EECF244321}">
                <p14:modId xmlns:p14="http://schemas.microsoft.com/office/powerpoint/2010/main" val="2161898430"/>
              </p:ext>
            </p:extLst>
          </p:nvPr>
        </p:nvGraphicFramePr>
        <p:xfrm>
          <a:off x="5096549" y="4428033"/>
          <a:ext cx="1659363" cy="210405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65232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ZoneTexte 282">
            <a:extLst>
              <a:ext uri="{FF2B5EF4-FFF2-40B4-BE49-F238E27FC236}">
                <a16:creationId xmlns:a16="http://schemas.microsoft.com/office/drawing/2014/main" id="{140A5FB8-9DD1-4810-AB84-C6E4BD123B83}"/>
              </a:ext>
            </a:extLst>
          </p:cNvPr>
          <p:cNvSpPr txBox="1"/>
          <p:nvPr/>
        </p:nvSpPr>
        <p:spPr>
          <a:xfrm>
            <a:off x="850833" y="5028892"/>
            <a:ext cx="7584180" cy="738664"/>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Le service de résolution du nom de domaine a présenté en moyenne mensuelle des performances conformes au seuil toléré (120 ms) chez tous les FSI tout au long du troisième trimestre 2023.</a:t>
            </a:r>
          </a:p>
        </p:txBody>
      </p:sp>
      <p:sp>
        <p:nvSpPr>
          <p:cNvPr id="102" name="Titre 1">
            <a:extLst>
              <a:ext uri="{FF2B5EF4-FFF2-40B4-BE49-F238E27FC236}">
                <a16:creationId xmlns:a16="http://schemas.microsoft.com/office/drawing/2014/main" id="{EEF4486D-F0E4-4E74-9513-4FF0CB0DA8D4}"/>
              </a:ext>
            </a:extLst>
          </p:cNvPr>
          <p:cNvSpPr>
            <a:spLocks noGrp="1"/>
          </p:cNvSpPr>
          <p:nvPr>
            <p:ph type="title"/>
          </p:nvPr>
        </p:nvSpPr>
        <p:spPr>
          <a:xfrm>
            <a:off x="300824" y="290364"/>
            <a:ext cx="8229600" cy="1143000"/>
          </a:xfrm>
        </p:spPr>
        <p:txBody>
          <a:bodyPr/>
          <a:lstStyle/>
          <a:p>
            <a:pPr lvl="0" algn="ctr" eaLnBrk="0" hangingPunct="0">
              <a:defRPr/>
            </a:pPr>
            <a:r>
              <a:rPr lang="fr-FR" sz="2800" b="1" dirty="0">
                <a:solidFill>
                  <a:schemeClr val="tx2"/>
                </a:solidFill>
                <a:latin typeface="Arial" panose="020B0604020202020204" pitchFamily="34" charset="0"/>
                <a:cs typeface="Arial" panose="020B0604020202020204" pitchFamily="34" charset="0"/>
              </a:rPr>
              <a:t>Synthèse des résultats du </a:t>
            </a:r>
            <a:r>
              <a:rPr lang="fr-FR" sz="2800" b="1" dirty="0">
                <a:latin typeface="Arial" panose="020B0604020202020204" pitchFamily="34" charset="0"/>
                <a:cs typeface="Arial" panose="020B0604020202020204" pitchFamily="34" charset="0"/>
              </a:rPr>
              <a:t>troisième </a:t>
            </a:r>
            <a:br>
              <a:rPr lang="fr-FR" sz="2800" b="1" dirty="0">
                <a:solidFill>
                  <a:schemeClr val="tx2"/>
                </a:solidFill>
                <a:latin typeface="Arial" panose="020B0604020202020204" pitchFamily="34" charset="0"/>
                <a:cs typeface="Arial" panose="020B0604020202020204" pitchFamily="34" charset="0"/>
              </a:rPr>
            </a:br>
            <a:r>
              <a:rPr lang="fr-FR" sz="2800" b="1" dirty="0">
                <a:solidFill>
                  <a:schemeClr val="tx2"/>
                </a:solidFill>
                <a:latin typeface="Arial" panose="020B0604020202020204" pitchFamily="34" charset="0"/>
                <a:cs typeface="Arial" panose="020B0604020202020204" pitchFamily="34" charset="0"/>
              </a:rPr>
              <a:t>trimestre 2023</a:t>
            </a:r>
            <a:endParaRPr lang="fr-FR" sz="2800" dirty="0"/>
          </a:p>
        </p:txBody>
      </p:sp>
      <p:graphicFrame>
        <p:nvGraphicFramePr>
          <p:cNvPr id="5" name="图表 9">
            <a:extLst>
              <a:ext uri="{FF2B5EF4-FFF2-40B4-BE49-F238E27FC236}">
                <a16:creationId xmlns:a16="http://schemas.microsoft.com/office/drawing/2014/main" id="{36CCB28D-5A97-45EF-ADF2-ADEB8484174C}"/>
              </a:ext>
            </a:extLst>
          </p:cNvPr>
          <p:cNvGraphicFramePr>
            <a:graphicFrameLocks/>
          </p:cNvGraphicFramePr>
          <p:nvPr>
            <p:extLst>
              <p:ext uri="{D42A27DB-BD31-4B8C-83A1-F6EECF244321}">
                <p14:modId xmlns:p14="http://schemas.microsoft.com/office/powerpoint/2010/main" val="2233553790"/>
              </p:ext>
            </p:extLst>
          </p:nvPr>
        </p:nvGraphicFramePr>
        <p:xfrm>
          <a:off x="1" y="1787735"/>
          <a:ext cx="1773492" cy="26142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9">
            <a:extLst>
              <a:ext uri="{FF2B5EF4-FFF2-40B4-BE49-F238E27FC236}">
                <a16:creationId xmlns:a16="http://schemas.microsoft.com/office/drawing/2014/main" id="{8D6D54D3-88D8-4060-8055-FC1851508B7F}"/>
              </a:ext>
            </a:extLst>
          </p:cNvPr>
          <p:cNvGraphicFramePr>
            <a:graphicFrameLocks/>
          </p:cNvGraphicFramePr>
          <p:nvPr>
            <p:extLst>
              <p:ext uri="{D42A27DB-BD31-4B8C-83A1-F6EECF244321}">
                <p14:modId xmlns:p14="http://schemas.microsoft.com/office/powerpoint/2010/main" val="2833923145"/>
              </p:ext>
            </p:extLst>
          </p:nvPr>
        </p:nvGraphicFramePr>
        <p:xfrm>
          <a:off x="1461640" y="1801510"/>
          <a:ext cx="1682454" cy="2556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9">
            <a:extLst>
              <a:ext uri="{FF2B5EF4-FFF2-40B4-BE49-F238E27FC236}">
                <a16:creationId xmlns:a16="http://schemas.microsoft.com/office/drawing/2014/main" id="{ED4A49BF-B466-4994-A089-735F31009E30}"/>
              </a:ext>
            </a:extLst>
          </p:cNvPr>
          <p:cNvGraphicFramePr>
            <a:graphicFrameLocks/>
          </p:cNvGraphicFramePr>
          <p:nvPr>
            <p:extLst>
              <p:ext uri="{D42A27DB-BD31-4B8C-83A1-F6EECF244321}">
                <p14:modId xmlns:p14="http://schemas.microsoft.com/office/powerpoint/2010/main" val="1646322450"/>
              </p:ext>
            </p:extLst>
          </p:nvPr>
        </p:nvGraphicFramePr>
        <p:xfrm>
          <a:off x="2833461" y="1621502"/>
          <a:ext cx="1726399" cy="2719682"/>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a:extLst>
              <a:ext uri="{FF2B5EF4-FFF2-40B4-BE49-F238E27FC236}">
                <a16:creationId xmlns:a16="http://schemas.microsoft.com/office/drawing/2014/main" id="{7864C653-BD77-48BC-B17D-3D61996DDEBF}"/>
              </a:ext>
            </a:extLst>
          </p:cNvPr>
          <p:cNvSpPr txBox="1"/>
          <p:nvPr/>
        </p:nvSpPr>
        <p:spPr>
          <a:xfrm>
            <a:off x="395536" y="4395215"/>
            <a:ext cx="720080"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D1307991-494E-4A03-8C22-CEF4B5FE58F5}"/>
              </a:ext>
            </a:extLst>
          </p:cNvPr>
          <p:cNvSpPr txBox="1"/>
          <p:nvPr/>
        </p:nvSpPr>
        <p:spPr>
          <a:xfrm>
            <a:off x="1887185" y="4397275"/>
            <a:ext cx="802374"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896B3A57-8210-4F64-9F91-082D5C7E155E}"/>
              </a:ext>
            </a:extLst>
          </p:cNvPr>
          <p:cNvSpPr txBox="1"/>
          <p:nvPr/>
        </p:nvSpPr>
        <p:spPr>
          <a:xfrm>
            <a:off x="3225296" y="4395474"/>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E48192E4-A6F5-4EA9-90E4-66DD717761ED}"/>
              </a:ext>
            </a:extLst>
          </p:cNvPr>
          <p:cNvSpPr txBox="1"/>
          <p:nvPr/>
        </p:nvSpPr>
        <p:spPr>
          <a:xfrm>
            <a:off x="4907151" y="4392599"/>
            <a:ext cx="753055"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graphicFrame>
        <p:nvGraphicFramePr>
          <p:cNvPr id="11" name="图表 9">
            <a:extLst>
              <a:ext uri="{FF2B5EF4-FFF2-40B4-BE49-F238E27FC236}">
                <a16:creationId xmlns:a16="http://schemas.microsoft.com/office/drawing/2014/main" id="{93B60094-4C0A-4559-9AD4-B10080D36D90}"/>
              </a:ext>
            </a:extLst>
          </p:cNvPr>
          <p:cNvGraphicFramePr>
            <a:graphicFrameLocks/>
          </p:cNvGraphicFramePr>
          <p:nvPr>
            <p:extLst>
              <p:ext uri="{D42A27DB-BD31-4B8C-83A1-F6EECF244321}">
                <p14:modId xmlns:p14="http://schemas.microsoft.com/office/powerpoint/2010/main" val="3461271180"/>
              </p:ext>
            </p:extLst>
          </p:nvPr>
        </p:nvGraphicFramePr>
        <p:xfrm>
          <a:off x="4549887" y="1801510"/>
          <a:ext cx="1799611" cy="25707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图表 9">
            <a:extLst>
              <a:ext uri="{FF2B5EF4-FFF2-40B4-BE49-F238E27FC236}">
                <a16:creationId xmlns:a16="http://schemas.microsoft.com/office/drawing/2014/main" id="{AAF91DE6-BD4B-4927-9E36-8957414F1703}"/>
              </a:ext>
            </a:extLst>
          </p:cNvPr>
          <p:cNvGraphicFramePr>
            <a:graphicFrameLocks/>
          </p:cNvGraphicFramePr>
          <p:nvPr>
            <p:extLst>
              <p:ext uri="{D42A27DB-BD31-4B8C-83A1-F6EECF244321}">
                <p14:modId xmlns:p14="http://schemas.microsoft.com/office/powerpoint/2010/main" val="3533716157"/>
              </p:ext>
            </p:extLst>
          </p:nvPr>
        </p:nvGraphicFramePr>
        <p:xfrm>
          <a:off x="5892358" y="1769967"/>
          <a:ext cx="1638760" cy="26755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图表 9">
            <a:extLst>
              <a:ext uri="{FF2B5EF4-FFF2-40B4-BE49-F238E27FC236}">
                <a16:creationId xmlns:a16="http://schemas.microsoft.com/office/drawing/2014/main" id="{0718A42A-B56E-4AB7-94AA-701210E4DDA9}"/>
              </a:ext>
            </a:extLst>
          </p:cNvPr>
          <p:cNvGraphicFramePr>
            <a:graphicFrameLocks/>
          </p:cNvGraphicFramePr>
          <p:nvPr>
            <p:extLst>
              <p:ext uri="{D42A27DB-BD31-4B8C-83A1-F6EECF244321}">
                <p14:modId xmlns:p14="http://schemas.microsoft.com/office/powerpoint/2010/main" val="3885171559"/>
              </p:ext>
            </p:extLst>
          </p:nvPr>
        </p:nvGraphicFramePr>
        <p:xfrm>
          <a:off x="7256228" y="1756687"/>
          <a:ext cx="1627798" cy="2584497"/>
        </p:xfrm>
        <a:graphic>
          <a:graphicData uri="http://schemas.openxmlformats.org/drawingml/2006/chart">
            <c:chart xmlns:c="http://schemas.openxmlformats.org/drawingml/2006/chart" xmlns:r="http://schemas.openxmlformats.org/officeDocument/2006/relationships" r:id="rId7"/>
          </a:graphicData>
        </a:graphic>
      </p:graphicFrame>
      <p:sp>
        <p:nvSpPr>
          <p:cNvPr id="15" name="ZoneTexte 14">
            <a:extLst>
              <a:ext uri="{FF2B5EF4-FFF2-40B4-BE49-F238E27FC236}">
                <a16:creationId xmlns:a16="http://schemas.microsoft.com/office/drawing/2014/main" id="{9213C753-BE61-42F9-B068-91524404F7EF}"/>
              </a:ext>
            </a:extLst>
          </p:cNvPr>
          <p:cNvSpPr txBox="1"/>
          <p:nvPr/>
        </p:nvSpPr>
        <p:spPr>
          <a:xfrm>
            <a:off x="6289187" y="4392238"/>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CE07DAFB-270F-4A5A-8A4E-6B872EBDEF83}"/>
              </a:ext>
            </a:extLst>
          </p:cNvPr>
          <p:cNvSpPr txBox="1"/>
          <p:nvPr/>
        </p:nvSpPr>
        <p:spPr>
          <a:xfrm>
            <a:off x="7569843" y="4386009"/>
            <a:ext cx="845103"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cxnSp>
        <p:nvCxnSpPr>
          <p:cNvPr id="17" name="直接连接符 26">
            <a:extLst>
              <a:ext uri="{FF2B5EF4-FFF2-40B4-BE49-F238E27FC236}">
                <a16:creationId xmlns:a16="http://schemas.microsoft.com/office/drawing/2014/main" id="{EEC5A0A4-C272-41A8-ABBA-B8A47AA0BCFA}"/>
              </a:ext>
            </a:extLst>
          </p:cNvPr>
          <p:cNvCxnSpPr>
            <a:cxnSpLocks/>
          </p:cNvCxnSpPr>
          <p:nvPr/>
        </p:nvCxnSpPr>
        <p:spPr>
          <a:xfrm flipH="1">
            <a:off x="4644008" y="1615312"/>
            <a:ext cx="24325" cy="2893808"/>
          </a:xfrm>
          <a:prstGeom prst="line">
            <a:avLst/>
          </a:prstGeom>
          <a:noFill/>
          <a:ln w="9525" cap="flat" cmpd="sng" algn="ctr">
            <a:solidFill>
              <a:sysClr val="window" lastClr="FFFFFF">
                <a:lumMod val="85000"/>
              </a:sysClr>
            </a:solidFill>
            <a:prstDash val="dash"/>
          </a:ln>
          <a:effectLst/>
        </p:spPr>
      </p:cxnSp>
      <p:sp>
        <p:nvSpPr>
          <p:cNvPr id="18" name="TextBox 1">
            <a:extLst>
              <a:ext uri="{FF2B5EF4-FFF2-40B4-BE49-F238E27FC236}">
                <a16:creationId xmlns:a16="http://schemas.microsoft.com/office/drawing/2014/main" id="{C326DCDD-E8A6-4958-B1A3-5178636EF247}"/>
              </a:ext>
            </a:extLst>
          </p:cNvPr>
          <p:cNvSpPr txBox="1"/>
          <p:nvPr/>
        </p:nvSpPr>
        <p:spPr>
          <a:xfrm>
            <a:off x="-20833" y="1476812"/>
            <a:ext cx="4559859" cy="461665"/>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Moyenne mensuelle du temps de résolution DNS national (ms)</a:t>
            </a:r>
          </a:p>
        </p:txBody>
      </p:sp>
      <p:sp>
        <p:nvSpPr>
          <p:cNvPr id="19" name="TextBox 1">
            <a:extLst>
              <a:ext uri="{FF2B5EF4-FFF2-40B4-BE49-F238E27FC236}">
                <a16:creationId xmlns:a16="http://schemas.microsoft.com/office/drawing/2014/main" id="{576537C5-3924-45CF-B33C-377D5D740D41}"/>
              </a:ext>
            </a:extLst>
          </p:cNvPr>
          <p:cNvSpPr txBox="1"/>
          <p:nvPr/>
        </p:nvSpPr>
        <p:spPr>
          <a:xfrm>
            <a:off x="4283968" y="1499824"/>
            <a:ext cx="4559859" cy="461665"/>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Moyenne mensuelle du temps de résolution DNS international (ms)</a:t>
            </a:r>
          </a:p>
        </p:txBody>
      </p:sp>
      <mc:AlternateContent xmlns:mc="http://schemas.openxmlformats.org/markup-compatibility/2006" xmlns:pslz="http://schemas.microsoft.com/office/powerpoint/2016/slidezoom">
        <mc:Choice Requires="pslz">
          <p:graphicFrame>
            <p:nvGraphicFramePr>
              <p:cNvPr id="3" name="Zoom de diapositive 2">
                <a:extLst>
                  <a:ext uri="{FF2B5EF4-FFF2-40B4-BE49-F238E27FC236}">
                    <a16:creationId xmlns:a16="http://schemas.microsoft.com/office/drawing/2014/main" id="{9D23299A-D1C5-4220-8F82-27ABE0C43A42}"/>
                  </a:ext>
                </a:extLst>
              </p:cNvPr>
              <p:cNvGraphicFramePr>
                <a:graphicFrameLocks noChangeAspect="1"/>
              </p:cNvGraphicFramePr>
              <p:nvPr>
                <p:extLst>
                  <p:ext uri="{D42A27DB-BD31-4B8C-83A1-F6EECF244321}">
                    <p14:modId xmlns:p14="http://schemas.microsoft.com/office/powerpoint/2010/main" val="3821517297"/>
                  </p:ext>
                </p:extLst>
              </p:nvPr>
            </p:nvGraphicFramePr>
            <p:xfrm>
              <a:off x="-4347927" y="282734"/>
              <a:ext cx="2286000" cy="1714500"/>
            </p:xfrm>
            <a:graphic>
              <a:graphicData uri="http://schemas.microsoft.com/office/powerpoint/2016/slidezoom">
                <pslz:sldZm>
                  <pslz:sldZmObj sldId="386" cId="3151593569">
                    <pslz:zmPr id="{69CA2281-82AA-425E-BDFC-BE15D57D1295}" returnToParent="0" transitionDur="1000">
                      <p166:blipFill xmlns:p166="http://schemas.microsoft.com/office/powerpoint/2016/6/main">
                        <a:blip r:embed="rId8"/>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Zoom de diapositive 2">
                <a:hlinkClick r:id="rId9" action="ppaction://hlinksldjump"/>
                <a:extLst>
                  <a:ext uri="{FF2B5EF4-FFF2-40B4-BE49-F238E27FC236}">
                    <a16:creationId xmlns:a16="http://schemas.microsoft.com/office/drawing/2014/main" id="{9D23299A-D1C5-4220-8F82-27ABE0C43A42}"/>
                  </a:ext>
                </a:extLst>
              </p:cNvPr>
              <p:cNvPicPr>
                <a:picLocks noGrp="1" noRot="1" noChangeAspect="1" noMove="1" noResize="1" noEditPoints="1" noAdjustHandles="1" noChangeArrowheads="1" noChangeShapeType="1"/>
              </p:cNvPicPr>
              <p:nvPr/>
            </p:nvPicPr>
            <p:blipFill>
              <a:blip r:embed="rId10"/>
              <a:stretch>
                <a:fillRect/>
              </a:stretch>
            </p:blipFill>
            <p:spPr>
              <a:xfrm>
                <a:off x="-4347927" y="282734"/>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15159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EF4486D-F0E4-4E74-9513-4FF0CB0DA8D4}"/>
              </a:ext>
            </a:extLst>
          </p:cNvPr>
          <p:cNvSpPr>
            <a:spLocks noGrp="1"/>
          </p:cNvSpPr>
          <p:nvPr>
            <p:ph type="title"/>
          </p:nvPr>
        </p:nvSpPr>
        <p:spPr>
          <a:xfrm>
            <a:off x="300824" y="290364"/>
            <a:ext cx="8229600" cy="1143000"/>
          </a:xfrm>
        </p:spPr>
        <p:txBody>
          <a:bodyPr/>
          <a:lstStyle/>
          <a:p>
            <a:pPr lvl="0" algn="ctr" eaLnBrk="0" hangingPunct="0">
              <a:defRPr/>
            </a:pPr>
            <a:r>
              <a:rPr lang="fr-FR" sz="2800" b="1" dirty="0">
                <a:solidFill>
                  <a:schemeClr val="tx2"/>
                </a:solidFill>
                <a:latin typeface="Arial" panose="020B0604020202020204" pitchFamily="34" charset="0"/>
                <a:cs typeface="Arial" panose="020B0604020202020204" pitchFamily="34" charset="0"/>
              </a:rPr>
              <a:t>Synthèse des résultats du </a:t>
            </a:r>
            <a:r>
              <a:rPr lang="fr-FR" sz="2800" b="1" dirty="0">
                <a:latin typeface="Arial" panose="020B0604020202020204" pitchFamily="34" charset="0"/>
                <a:cs typeface="Arial" panose="020B0604020202020204" pitchFamily="34" charset="0"/>
              </a:rPr>
              <a:t>troisième </a:t>
            </a:r>
            <a:br>
              <a:rPr lang="fr-FR" sz="2800" b="1" dirty="0">
                <a:solidFill>
                  <a:schemeClr val="tx2"/>
                </a:solidFill>
                <a:latin typeface="Arial" panose="020B0604020202020204" pitchFamily="34" charset="0"/>
                <a:cs typeface="Arial" panose="020B0604020202020204" pitchFamily="34" charset="0"/>
              </a:rPr>
            </a:br>
            <a:r>
              <a:rPr lang="fr-FR" sz="2800" b="1" dirty="0">
                <a:solidFill>
                  <a:schemeClr val="tx2"/>
                </a:solidFill>
                <a:latin typeface="Arial" panose="020B0604020202020204" pitchFamily="34" charset="0"/>
                <a:cs typeface="Arial" panose="020B0604020202020204" pitchFamily="34" charset="0"/>
              </a:rPr>
              <a:t>trimestre 2023</a:t>
            </a:r>
            <a:endParaRPr lang="fr-FR" sz="2800" dirty="0"/>
          </a:p>
        </p:txBody>
      </p:sp>
      <p:sp>
        <p:nvSpPr>
          <p:cNvPr id="11" name="Rectangle 47">
            <a:extLst>
              <a:ext uri="{FF2B5EF4-FFF2-40B4-BE49-F238E27FC236}">
                <a16:creationId xmlns:a16="http://schemas.microsoft.com/office/drawing/2014/main" id="{E28E6130-9EF9-457E-9077-86726F180EEB}"/>
              </a:ext>
            </a:extLst>
          </p:cNvPr>
          <p:cNvSpPr>
            <a:spLocks noChangeArrowheads="1"/>
          </p:cNvSpPr>
          <p:nvPr/>
        </p:nvSpPr>
        <p:spPr bwMode="auto">
          <a:xfrm>
            <a:off x="2093554" y="5055300"/>
            <a:ext cx="104925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lang="en-US" altLang="zh-CN" sz="1200" b="1" kern="0" dirty="0" err="1">
                <a:solidFill>
                  <a:sysClr val="windowText" lastClr="000000"/>
                </a:solidFill>
                <a:latin typeface="Arial" panose="020B0604020202020204" pitchFamily="34" charset="0"/>
                <a:cs typeface="Arial" panose="020B0604020202020204" pitchFamily="34" charset="0"/>
              </a:rPr>
              <a:t>Juillet</a:t>
            </a:r>
            <a:endParaRPr kumimoji="0" lang="en-US" altLang="zh-CN" sz="1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3" name="Rectangle 47">
            <a:extLst>
              <a:ext uri="{FF2B5EF4-FFF2-40B4-BE49-F238E27FC236}">
                <a16:creationId xmlns:a16="http://schemas.microsoft.com/office/drawing/2014/main" id="{455EACB6-31C9-4E79-A0DA-880BAE5166A3}"/>
              </a:ext>
            </a:extLst>
          </p:cNvPr>
          <p:cNvSpPr>
            <a:spLocks noChangeArrowheads="1"/>
          </p:cNvSpPr>
          <p:nvPr/>
        </p:nvSpPr>
        <p:spPr bwMode="auto">
          <a:xfrm>
            <a:off x="3852606" y="5055300"/>
            <a:ext cx="104925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altLang="zh-CN" sz="1200" b="1"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Août</a:t>
            </a:r>
            <a:endParaRPr kumimoji="0" lang="en-US" altLang="zh-CN" sz="1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5" name="Rectangle 47">
            <a:extLst>
              <a:ext uri="{FF2B5EF4-FFF2-40B4-BE49-F238E27FC236}">
                <a16:creationId xmlns:a16="http://schemas.microsoft.com/office/drawing/2014/main" id="{57DD9AB7-F477-4437-8856-E379B80C0B36}"/>
              </a:ext>
            </a:extLst>
          </p:cNvPr>
          <p:cNvSpPr>
            <a:spLocks noChangeArrowheads="1"/>
          </p:cNvSpPr>
          <p:nvPr/>
        </p:nvSpPr>
        <p:spPr bwMode="auto">
          <a:xfrm>
            <a:off x="5756180" y="5055300"/>
            <a:ext cx="104925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altLang="zh-CN" sz="1200" b="1"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Septembre</a:t>
            </a:r>
            <a:endParaRPr kumimoji="0" lang="en-US" altLang="zh-CN" sz="1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aphicFrame>
        <p:nvGraphicFramePr>
          <p:cNvPr id="102" name="图表 9">
            <a:extLst>
              <a:ext uri="{FF2B5EF4-FFF2-40B4-BE49-F238E27FC236}">
                <a16:creationId xmlns:a16="http://schemas.microsoft.com/office/drawing/2014/main" id="{C3BC2840-AEBF-46BF-BB3B-14F5603A8ED2}"/>
              </a:ext>
            </a:extLst>
          </p:cNvPr>
          <p:cNvGraphicFramePr>
            <a:graphicFrameLocks/>
          </p:cNvGraphicFramePr>
          <p:nvPr>
            <p:extLst>
              <p:ext uri="{D42A27DB-BD31-4B8C-83A1-F6EECF244321}">
                <p14:modId xmlns:p14="http://schemas.microsoft.com/office/powerpoint/2010/main" val="607081543"/>
              </p:ext>
            </p:extLst>
          </p:nvPr>
        </p:nvGraphicFramePr>
        <p:xfrm>
          <a:off x="1431343" y="2210938"/>
          <a:ext cx="2173693" cy="2879047"/>
        </p:xfrm>
        <a:graphic>
          <a:graphicData uri="http://schemas.openxmlformats.org/drawingml/2006/chart">
            <c:chart xmlns:c="http://schemas.openxmlformats.org/drawingml/2006/chart" xmlns:r="http://schemas.openxmlformats.org/officeDocument/2006/relationships" r:id="rId2"/>
          </a:graphicData>
        </a:graphic>
      </p:graphicFrame>
      <p:sp>
        <p:nvSpPr>
          <p:cNvPr id="105" name="TextBox 1">
            <a:extLst>
              <a:ext uri="{FF2B5EF4-FFF2-40B4-BE49-F238E27FC236}">
                <a16:creationId xmlns:a16="http://schemas.microsoft.com/office/drawing/2014/main" id="{B7C1C309-F9F8-4C3D-B12C-68D9BE99C0D2}"/>
              </a:ext>
            </a:extLst>
          </p:cNvPr>
          <p:cNvSpPr txBox="1"/>
          <p:nvPr/>
        </p:nvSpPr>
        <p:spPr>
          <a:xfrm>
            <a:off x="2292070" y="1836331"/>
            <a:ext cx="4559859" cy="276999"/>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Taux de disponibilité des services Internet</a:t>
            </a:r>
          </a:p>
        </p:txBody>
      </p:sp>
      <p:sp>
        <p:nvSpPr>
          <p:cNvPr id="12" name="ZoneTexte 11">
            <a:extLst>
              <a:ext uri="{FF2B5EF4-FFF2-40B4-BE49-F238E27FC236}">
                <a16:creationId xmlns:a16="http://schemas.microsoft.com/office/drawing/2014/main" id="{DE874BDE-4C5A-4C35-9A33-3E57FF5CAF17}"/>
              </a:ext>
            </a:extLst>
          </p:cNvPr>
          <p:cNvSpPr txBox="1"/>
          <p:nvPr/>
        </p:nvSpPr>
        <p:spPr>
          <a:xfrm>
            <a:off x="905740" y="5361605"/>
            <a:ext cx="7584180" cy="738664"/>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Les taux de disponibilité des services Internet étaient conformes au seuil de 98% chez tous les FSI durant tout le troisième trimestre 2023, à l’exception d’</a:t>
            </a:r>
            <a:r>
              <a:rPr lang="fr-FR" sz="1400" i="1" dirty="0" err="1">
                <a:latin typeface="Arial" panose="020B0604020202020204" pitchFamily="34" charset="0"/>
                <a:cs typeface="Arial" panose="020B0604020202020204" pitchFamily="34" charset="0"/>
              </a:rPr>
              <a:t>Ooredoo</a:t>
            </a:r>
            <a:r>
              <a:rPr lang="fr-FR" sz="1400" i="1" dirty="0">
                <a:latin typeface="Arial" panose="020B0604020202020204" pitchFamily="34" charset="0"/>
                <a:cs typeface="Arial" panose="020B0604020202020204" pitchFamily="34" charset="0"/>
              </a:rPr>
              <a:t> durant les mois de Juillet et Septembre 2023.</a:t>
            </a:r>
          </a:p>
        </p:txBody>
      </p:sp>
      <p:graphicFrame>
        <p:nvGraphicFramePr>
          <p:cNvPr id="13" name="图表 9">
            <a:extLst>
              <a:ext uri="{FF2B5EF4-FFF2-40B4-BE49-F238E27FC236}">
                <a16:creationId xmlns:a16="http://schemas.microsoft.com/office/drawing/2014/main" id="{5D345C55-98AF-40E0-B3CB-87EEAB43A829}"/>
              </a:ext>
            </a:extLst>
          </p:cNvPr>
          <p:cNvGraphicFramePr>
            <a:graphicFrameLocks/>
          </p:cNvGraphicFramePr>
          <p:nvPr>
            <p:extLst>
              <p:ext uri="{D42A27DB-BD31-4B8C-83A1-F6EECF244321}">
                <p14:modId xmlns:p14="http://schemas.microsoft.com/office/powerpoint/2010/main" val="2710298901"/>
              </p:ext>
            </p:extLst>
          </p:nvPr>
        </p:nvGraphicFramePr>
        <p:xfrm>
          <a:off x="3296881" y="2213063"/>
          <a:ext cx="2173693" cy="2879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图表 9">
            <a:extLst>
              <a:ext uri="{FF2B5EF4-FFF2-40B4-BE49-F238E27FC236}">
                <a16:creationId xmlns:a16="http://schemas.microsoft.com/office/drawing/2014/main" id="{E0981723-4B77-47E6-8752-3C94552EB85C}"/>
              </a:ext>
            </a:extLst>
          </p:cNvPr>
          <p:cNvGraphicFramePr>
            <a:graphicFrameLocks/>
          </p:cNvGraphicFramePr>
          <p:nvPr>
            <p:extLst>
              <p:ext uri="{D42A27DB-BD31-4B8C-83A1-F6EECF244321}">
                <p14:modId xmlns:p14="http://schemas.microsoft.com/office/powerpoint/2010/main" val="3853069332"/>
              </p:ext>
            </p:extLst>
          </p:nvPr>
        </p:nvGraphicFramePr>
        <p:xfrm>
          <a:off x="5187462" y="2213063"/>
          <a:ext cx="2173693" cy="28790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471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BF3B3CE-8E70-481E-A983-9B0B42CD9585}" type="slidenum">
              <a:rPr lang="fr-FR" sz="1600" smtClean="0"/>
              <a:pPr>
                <a:defRPr/>
              </a:pPr>
              <a:t>6</a:t>
            </a:fld>
            <a:endParaRPr lang="fr-FR" sz="1600"/>
          </a:p>
        </p:txBody>
      </p:sp>
      <p:sp>
        <p:nvSpPr>
          <p:cNvPr id="9" name="TextBox 1">
            <a:extLst>
              <a:ext uri="{FF2B5EF4-FFF2-40B4-BE49-F238E27FC236}">
                <a16:creationId xmlns:a16="http://schemas.microsoft.com/office/drawing/2014/main" id="{C43FF59B-2C53-4C6C-9897-352A1BB183D5}"/>
              </a:ext>
            </a:extLst>
          </p:cNvPr>
          <p:cNvSpPr txBox="1"/>
          <p:nvPr/>
        </p:nvSpPr>
        <p:spPr>
          <a:xfrm>
            <a:off x="85712" y="1867567"/>
            <a:ext cx="4381434" cy="307777"/>
          </a:xfrm>
          <a:prstGeom prst="rect">
            <a:avLst/>
          </a:prstGeom>
          <a:noFill/>
        </p:spPr>
        <p:txBody>
          <a:bodyPr wrap="square" rtlCol="0">
            <a:spAutoFit/>
          </a:bodyPr>
          <a:lstStyle/>
          <a:p>
            <a:pPr algn="ctr"/>
            <a:r>
              <a:rPr lang="fr-FR" sz="1400" b="1" dirty="0">
                <a:solidFill>
                  <a:schemeClr val="accent2">
                    <a:lumMod val="50000"/>
                  </a:schemeClr>
                </a:solidFill>
                <a:latin typeface="Arial" panose="020B0604020202020204" pitchFamily="34" charset="0"/>
                <a:cs typeface="Arial" panose="020B0604020202020204" pitchFamily="34" charset="0"/>
              </a:rPr>
              <a:t>Meilleur débit TCP descendant (Mbps) </a:t>
            </a:r>
          </a:p>
        </p:txBody>
      </p:sp>
      <p:sp>
        <p:nvSpPr>
          <p:cNvPr id="10" name="TextBox 1">
            <a:extLst>
              <a:ext uri="{FF2B5EF4-FFF2-40B4-BE49-F238E27FC236}">
                <a16:creationId xmlns:a16="http://schemas.microsoft.com/office/drawing/2014/main" id="{71AA7D24-2A03-45A9-A19D-DDAEB1CD2BA4}"/>
              </a:ext>
            </a:extLst>
          </p:cNvPr>
          <p:cNvSpPr txBox="1"/>
          <p:nvPr/>
        </p:nvSpPr>
        <p:spPr>
          <a:xfrm>
            <a:off x="2504671" y="4245044"/>
            <a:ext cx="3850793" cy="307777"/>
          </a:xfrm>
          <a:prstGeom prst="rect">
            <a:avLst/>
          </a:prstGeom>
          <a:noFill/>
        </p:spPr>
        <p:txBody>
          <a:bodyPr wrap="square" rtlCol="0">
            <a:spAutoFit/>
          </a:bodyPr>
          <a:lstStyle/>
          <a:p>
            <a:pPr algn="ctr"/>
            <a:r>
              <a:rPr lang="fr-FR" sz="1400" b="1" dirty="0">
                <a:solidFill>
                  <a:schemeClr val="accent2">
                    <a:lumMod val="50000"/>
                  </a:schemeClr>
                </a:solidFill>
                <a:latin typeface="Arial" panose="020B0604020202020204" pitchFamily="34" charset="0"/>
                <a:cs typeface="Arial" panose="020B0604020202020204" pitchFamily="34" charset="0"/>
              </a:rPr>
              <a:t>Meilleure latence réseau (ms)</a:t>
            </a:r>
          </a:p>
        </p:txBody>
      </p:sp>
      <p:sp>
        <p:nvSpPr>
          <p:cNvPr id="15" name="ZoneTexte 14">
            <a:extLst>
              <a:ext uri="{FF2B5EF4-FFF2-40B4-BE49-F238E27FC236}">
                <a16:creationId xmlns:a16="http://schemas.microsoft.com/office/drawing/2014/main" id="{5652E849-D18D-43B5-B91D-179DFC7D561E}"/>
              </a:ext>
            </a:extLst>
          </p:cNvPr>
          <p:cNvSpPr txBox="1"/>
          <p:nvPr/>
        </p:nvSpPr>
        <p:spPr>
          <a:xfrm>
            <a:off x="282233" y="2282464"/>
            <a:ext cx="4472007" cy="523220"/>
          </a:xfrm>
          <a:prstGeom prst="rect">
            <a:avLst/>
          </a:prstGeom>
          <a:noFill/>
        </p:spPr>
        <p:txBody>
          <a:bodyPr wrap="square" rtlCol="0">
            <a:spAutoFit/>
          </a:bodyPr>
          <a:lstStyle/>
          <a:p>
            <a:pPr algn="ctr"/>
            <a:r>
              <a:rPr lang="fr-FR" sz="1400" i="1" dirty="0" err="1">
                <a:latin typeface="Arial" panose="020B0604020202020204" pitchFamily="34" charset="0"/>
                <a:cs typeface="Arial" panose="020B0604020202020204" pitchFamily="34" charset="0"/>
              </a:rPr>
              <a:t>Topnet</a:t>
            </a:r>
            <a:r>
              <a:rPr lang="fr-FR" sz="1400" i="1" dirty="0">
                <a:latin typeface="Arial" panose="020B0604020202020204" pitchFamily="34" charset="0"/>
                <a:cs typeface="Arial" panose="020B0604020202020204" pitchFamily="34" charset="0"/>
              </a:rPr>
              <a:t> a réalisé le meilleur débit de téléchargement moyen durant le troisième trimestre de 2023</a:t>
            </a:r>
          </a:p>
        </p:txBody>
      </p:sp>
      <p:sp>
        <p:nvSpPr>
          <p:cNvPr id="16" name="ZoneTexte 15">
            <a:extLst>
              <a:ext uri="{FF2B5EF4-FFF2-40B4-BE49-F238E27FC236}">
                <a16:creationId xmlns:a16="http://schemas.microsoft.com/office/drawing/2014/main" id="{B793B07C-FE01-4740-8E6C-281F2D217DA3}"/>
              </a:ext>
            </a:extLst>
          </p:cNvPr>
          <p:cNvSpPr txBox="1"/>
          <p:nvPr/>
        </p:nvSpPr>
        <p:spPr>
          <a:xfrm>
            <a:off x="2356298" y="4604482"/>
            <a:ext cx="4126297" cy="738664"/>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La connexion Internet la plus rapide durant le troisième trimestre de 2023 a été assurée par </a:t>
            </a:r>
            <a:r>
              <a:rPr lang="fr-FR" sz="1400" i="1" dirty="0" err="1">
                <a:latin typeface="Arial" panose="020B0604020202020204" pitchFamily="34" charset="0"/>
                <a:cs typeface="Arial" panose="020B0604020202020204" pitchFamily="34" charset="0"/>
              </a:rPr>
              <a:t>Topnet</a:t>
            </a:r>
            <a:endParaRPr lang="fr-FR" sz="1400" i="1" dirty="0">
              <a:latin typeface="Arial" panose="020B0604020202020204" pitchFamily="34" charset="0"/>
              <a:cs typeface="Arial" panose="020B0604020202020204" pitchFamily="34" charset="0"/>
            </a:endParaRPr>
          </a:p>
        </p:txBody>
      </p:sp>
      <p:pic>
        <p:nvPicPr>
          <p:cNvPr id="22" name="Graphique 83" descr="Télécharger du cloud">
            <a:extLst>
              <a:ext uri="{FF2B5EF4-FFF2-40B4-BE49-F238E27FC236}">
                <a16:creationId xmlns:a16="http://schemas.microsoft.com/office/drawing/2014/main" id="{00000000-0008-0000-0700-0000540000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505" y="1816638"/>
            <a:ext cx="423412" cy="356748"/>
          </a:xfrm>
          <a:prstGeom prst="rect">
            <a:avLst/>
          </a:prstGeom>
        </p:spPr>
      </p:pic>
      <p:pic>
        <p:nvPicPr>
          <p:cNvPr id="23" name="Graphique 195" descr="Chronomètre">
            <a:extLst>
              <a:ext uri="{FF2B5EF4-FFF2-40B4-BE49-F238E27FC236}">
                <a16:creationId xmlns:a16="http://schemas.microsoft.com/office/drawing/2014/main" id="{00000000-0008-0000-0700-0000C400000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5816" y="4246243"/>
            <a:ext cx="318509" cy="279804"/>
          </a:xfrm>
          <a:prstGeom prst="rect">
            <a:avLst/>
          </a:prstGeom>
        </p:spPr>
      </p:pic>
      <p:pic>
        <p:nvPicPr>
          <p:cNvPr id="1032" name="Picture 8" descr="Classement : palmarès 2013 des écoles d'ingénieurs de l'Etudiant -  Studyrama Grandes Ecoles">
            <a:extLst>
              <a:ext uri="{FF2B5EF4-FFF2-40B4-BE49-F238E27FC236}">
                <a16:creationId xmlns:a16="http://schemas.microsoft.com/office/drawing/2014/main" id="{E8FF626D-03B2-4E85-BEB7-4D4B3E84FB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249" y="3398422"/>
            <a:ext cx="2627784" cy="5848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lassement : palmarès 2013 des écoles d'ingénieurs de l'Etudiant -  Studyrama Grandes Ecoles">
            <a:extLst>
              <a:ext uri="{FF2B5EF4-FFF2-40B4-BE49-F238E27FC236}">
                <a16:creationId xmlns:a16="http://schemas.microsoft.com/office/drawing/2014/main" id="{276E0D41-3F7E-479E-BDE6-DA73FBCBF4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5554" y="6178888"/>
            <a:ext cx="2627784" cy="58488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1">
            <a:extLst>
              <a:ext uri="{FF2B5EF4-FFF2-40B4-BE49-F238E27FC236}">
                <a16:creationId xmlns:a16="http://schemas.microsoft.com/office/drawing/2014/main" id="{F26C7FF5-5435-48C0-A580-44009C033B7B}"/>
              </a:ext>
            </a:extLst>
          </p:cNvPr>
          <p:cNvSpPr txBox="1"/>
          <p:nvPr/>
        </p:nvSpPr>
        <p:spPr>
          <a:xfrm>
            <a:off x="4419447" y="1890550"/>
            <a:ext cx="4381434" cy="307777"/>
          </a:xfrm>
          <a:prstGeom prst="rect">
            <a:avLst/>
          </a:prstGeom>
          <a:noFill/>
        </p:spPr>
        <p:txBody>
          <a:bodyPr wrap="square" rtlCol="0">
            <a:spAutoFit/>
          </a:bodyPr>
          <a:lstStyle/>
          <a:p>
            <a:pPr algn="ctr"/>
            <a:r>
              <a:rPr lang="fr-FR" sz="1400" b="1" dirty="0">
                <a:solidFill>
                  <a:schemeClr val="accent2">
                    <a:lumMod val="50000"/>
                  </a:schemeClr>
                </a:solidFill>
                <a:latin typeface="Arial" panose="020B0604020202020204" pitchFamily="34" charset="0"/>
                <a:cs typeface="Arial" panose="020B0604020202020204" pitchFamily="34" charset="0"/>
              </a:rPr>
              <a:t>Meilleur débit TCP montant (Mbps) </a:t>
            </a:r>
          </a:p>
        </p:txBody>
      </p:sp>
      <p:grpSp>
        <p:nvGrpSpPr>
          <p:cNvPr id="2" name="Graphique 83" descr="Télécharger du cloud">
            <a:extLst>
              <a:ext uri="{FF2B5EF4-FFF2-40B4-BE49-F238E27FC236}">
                <a16:creationId xmlns:a16="http://schemas.microsoft.com/office/drawing/2014/main" id="{290D54EC-FCD7-4145-A728-20848844A8A7}"/>
              </a:ext>
            </a:extLst>
          </p:cNvPr>
          <p:cNvGrpSpPr/>
          <p:nvPr/>
        </p:nvGrpSpPr>
        <p:grpSpPr>
          <a:xfrm>
            <a:off x="4644008" y="1891422"/>
            <a:ext cx="405869" cy="260065"/>
            <a:chOff x="5249383" y="2817829"/>
            <a:chExt cx="405869" cy="260065"/>
          </a:xfrm>
        </p:grpSpPr>
        <p:sp>
          <p:nvSpPr>
            <p:cNvPr id="3" name="Forme libre : forme 2">
              <a:extLst>
                <a:ext uri="{FF2B5EF4-FFF2-40B4-BE49-F238E27FC236}">
                  <a16:creationId xmlns:a16="http://schemas.microsoft.com/office/drawing/2014/main" id="{D8BE69A5-C497-4C44-ABB7-4A71EA8964C8}"/>
                </a:ext>
              </a:extLst>
            </p:cNvPr>
            <p:cNvSpPr/>
            <p:nvPr/>
          </p:nvSpPr>
          <p:spPr>
            <a:xfrm rot="10800000">
              <a:off x="5359616" y="2899520"/>
              <a:ext cx="180832" cy="178374"/>
            </a:xfrm>
            <a:custGeom>
              <a:avLst/>
              <a:gdLst>
                <a:gd name="connsiteX0" fmla="*/ 125700 w 180832"/>
                <a:gd name="connsiteY0" fmla="*/ 0 h 178374"/>
                <a:gd name="connsiteX1" fmla="*/ 55132 w 180832"/>
                <a:gd name="connsiteY1" fmla="*/ 0 h 178374"/>
                <a:gd name="connsiteX2" fmla="*/ 55132 w 180832"/>
                <a:gd name="connsiteY2" fmla="*/ 89187 h 178374"/>
                <a:gd name="connsiteX3" fmla="*/ 0 w 180832"/>
                <a:gd name="connsiteY3" fmla="*/ 89187 h 178374"/>
                <a:gd name="connsiteX4" fmla="*/ 90416 w 180832"/>
                <a:gd name="connsiteY4" fmla="*/ 178374 h 178374"/>
                <a:gd name="connsiteX5" fmla="*/ 180832 w 180832"/>
                <a:gd name="connsiteY5" fmla="*/ 89187 h 178374"/>
                <a:gd name="connsiteX6" fmla="*/ 125700 w 180832"/>
                <a:gd name="connsiteY6" fmla="*/ 89187 h 17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32" h="178374">
                  <a:moveTo>
                    <a:pt x="125700" y="0"/>
                  </a:moveTo>
                  <a:lnTo>
                    <a:pt x="55132" y="0"/>
                  </a:lnTo>
                  <a:lnTo>
                    <a:pt x="55132" y="89187"/>
                  </a:lnTo>
                  <a:lnTo>
                    <a:pt x="0" y="89187"/>
                  </a:lnTo>
                  <a:lnTo>
                    <a:pt x="90416" y="178374"/>
                  </a:lnTo>
                  <a:lnTo>
                    <a:pt x="180832" y="89187"/>
                  </a:lnTo>
                  <a:lnTo>
                    <a:pt x="125700" y="89187"/>
                  </a:lnTo>
                  <a:close/>
                </a:path>
              </a:pathLst>
            </a:custGeom>
            <a:solidFill>
              <a:schemeClr val="accent2">
                <a:lumMod val="50000"/>
              </a:schemeClr>
            </a:solidFill>
            <a:ln w="4366" cap="flat">
              <a:noFill/>
              <a:prstDash val="solid"/>
              <a:miter/>
            </a:ln>
          </p:spPr>
          <p:txBody>
            <a:bodyPr rtlCol="0" anchor="ctr"/>
            <a:lstStyle/>
            <a:p>
              <a:endParaRPr lang="fr-FR"/>
            </a:p>
          </p:txBody>
        </p:sp>
        <p:sp>
          <p:nvSpPr>
            <p:cNvPr id="5" name="Forme libre : forme 4">
              <a:extLst>
                <a:ext uri="{FF2B5EF4-FFF2-40B4-BE49-F238E27FC236}">
                  <a16:creationId xmlns:a16="http://schemas.microsoft.com/office/drawing/2014/main" id="{D22A5FFA-AE6A-442B-91C7-6E0E2F2B217C}"/>
                </a:ext>
              </a:extLst>
            </p:cNvPr>
            <p:cNvSpPr/>
            <p:nvPr/>
          </p:nvSpPr>
          <p:spPr>
            <a:xfrm>
              <a:off x="5249383" y="2817829"/>
              <a:ext cx="405869" cy="208038"/>
            </a:xfrm>
            <a:custGeom>
              <a:avLst/>
              <a:gdLst>
                <a:gd name="connsiteX0" fmla="*/ 346638 w 405869"/>
                <a:gd name="connsiteY0" fmla="*/ 92467 h 208038"/>
                <a:gd name="connsiteX1" fmla="*/ 313559 w 405869"/>
                <a:gd name="connsiteY1" fmla="*/ 47131 h 208038"/>
                <a:gd name="connsiteX2" fmla="*/ 250488 w 405869"/>
                <a:gd name="connsiteY2" fmla="*/ 35982 h 208038"/>
                <a:gd name="connsiteX3" fmla="*/ 150369 w 405869"/>
                <a:gd name="connsiteY3" fmla="*/ 2165 h 208038"/>
                <a:gd name="connsiteX4" fmla="*/ 78918 w 405869"/>
                <a:gd name="connsiteY4" fmla="*/ 69056 h 208038"/>
                <a:gd name="connsiteX5" fmla="*/ 15847 w 405869"/>
                <a:gd name="connsiteY5" fmla="*/ 96555 h 208038"/>
                <a:gd name="connsiteX6" fmla="*/ 7467 w 405869"/>
                <a:gd name="connsiteY6" fmla="*/ 167905 h 208038"/>
                <a:gd name="connsiteX7" fmla="*/ 76713 w 405869"/>
                <a:gd name="connsiteY7" fmla="*/ 207667 h 208038"/>
                <a:gd name="connsiteX8" fmla="*/ 108910 w 405869"/>
                <a:gd name="connsiteY8" fmla="*/ 207667 h 208038"/>
                <a:gd name="connsiteX9" fmla="*/ 97001 w 405869"/>
                <a:gd name="connsiteY9" fmla="*/ 195404 h 208038"/>
                <a:gd name="connsiteX10" fmla="*/ 85975 w 405869"/>
                <a:gd name="connsiteY10" fmla="*/ 184627 h 208038"/>
                <a:gd name="connsiteX11" fmla="*/ 78036 w 405869"/>
                <a:gd name="connsiteY11" fmla="*/ 184627 h 208038"/>
                <a:gd name="connsiteX12" fmla="*/ 31725 w 405869"/>
                <a:gd name="connsiteY12" fmla="*/ 158243 h 208038"/>
                <a:gd name="connsiteX13" fmla="*/ 37459 w 405869"/>
                <a:gd name="connsiteY13" fmla="*/ 110676 h 208038"/>
                <a:gd name="connsiteX14" fmla="*/ 89503 w 405869"/>
                <a:gd name="connsiteY14" fmla="*/ 92839 h 208038"/>
                <a:gd name="connsiteX15" fmla="*/ 104940 w 405869"/>
                <a:gd name="connsiteY15" fmla="*/ 95069 h 208038"/>
                <a:gd name="connsiteX16" fmla="*/ 104940 w 405869"/>
                <a:gd name="connsiteY16" fmla="*/ 80576 h 208038"/>
                <a:gd name="connsiteX17" fmla="*/ 156543 w 405869"/>
                <a:gd name="connsiteY17" fmla="*/ 24834 h 208038"/>
                <a:gd name="connsiteX18" fmla="*/ 232405 w 405869"/>
                <a:gd name="connsiteY18" fmla="*/ 54563 h 208038"/>
                <a:gd name="connsiteX19" fmla="*/ 237697 w 405869"/>
                <a:gd name="connsiteY19" fmla="*/ 63482 h 208038"/>
                <a:gd name="connsiteX20" fmla="*/ 248724 w 405869"/>
                <a:gd name="connsiteY20" fmla="*/ 60137 h 208038"/>
                <a:gd name="connsiteX21" fmla="*/ 298122 w 405869"/>
                <a:gd name="connsiteY21" fmla="*/ 66083 h 208038"/>
                <a:gd name="connsiteX22" fmla="*/ 321057 w 405869"/>
                <a:gd name="connsiteY22" fmla="*/ 103616 h 208038"/>
                <a:gd name="connsiteX23" fmla="*/ 321057 w 405869"/>
                <a:gd name="connsiteY23" fmla="*/ 115136 h 208038"/>
                <a:gd name="connsiteX24" fmla="*/ 339140 w 405869"/>
                <a:gd name="connsiteY24" fmla="*/ 115136 h 208038"/>
                <a:gd name="connsiteX25" fmla="*/ 378835 w 405869"/>
                <a:gd name="connsiteY25" fmla="*/ 150067 h 208038"/>
                <a:gd name="connsiteX26" fmla="*/ 338699 w 405869"/>
                <a:gd name="connsiteY26" fmla="*/ 184627 h 208038"/>
                <a:gd name="connsiteX27" fmla="*/ 315764 w 405869"/>
                <a:gd name="connsiteY27" fmla="*/ 184627 h 208038"/>
                <a:gd name="connsiteX28" fmla="*/ 304297 w 405869"/>
                <a:gd name="connsiteY28" fmla="*/ 195404 h 208038"/>
                <a:gd name="connsiteX29" fmla="*/ 291947 w 405869"/>
                <a:gd name="connsiteY29" fmla="*/ 208039 h 208038"/>
                <a:gd name="connsiteX30" fmla="*/ 338699 w 405869"/>
                <a:gd name="connsiteY30" fmla="*/ 208039 h 208038"/>
                <a:gd name="connsiteX31" fmla="*/ 405739 w 405869"/>
                <a:gd name="connsiteY31" fmla="*/ 153412 h 208038"/>
                <a:gd name="connsiteX32" fmla="*/ 346638 w 405869"/>
                <a:gd name="connsiteY32" fmla="*/ 92467 h 2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5869" h="208038">
                  <a:moveTo>
                    <a:pt x="346638" y="92467"/>
                  </a:moveTo>
                  <a:cubicBezTo>
                    <a:pt x="343109" y="74258"/>
                    <a:pt x="331201" y="57907"/>
                    <a:pt x="313559" y="47131"/>
                  </a:cubicBezTo>
                  <a:cubicBezTo>
                    <a:pt x="295476" y="36354"/>
                    <a:pt x="272541" y="32266"/>
                    <a:pt x="250488" y="35982"/>
                  </a:cubicBezTo>
                  <a:cubicBezTo>
                    <a:pt x="228876" y="8111"/>
                    <a:pt x="188740" y="-5638"/>
                    <a:pt x="150369" y="2165"/>
                  </a:cubicBezTo>
                  <a:cubicBezTo>
                    <a:pt x="112879" y="10341"/>
                    <a:pt x="84652" y="36725"/>
                    <a:pt x="78918" y="69056"/>
                  </a:cubicBezTo>
                  <a:cubicBezTo>
                    <a:pt x="54219" y="69799"/>
                    <a:pt x="30843" y="79832"/>
                    <a:pt x="15847" y="96555"/>
                  </a:cubicBezTo>
                  <a:cubicBezTo>
                    <a:pt x="-1795" y="117365"/>
                    <a:pt x="-4882" y="144493"/>
                    <a:pt x="7467" y="167905"/>
                  </a:cubicBezTo>
                  <a:cubicBezTo>
                    <a:pt x="20258" y="190945"/>
                    <a:pt x="46721" y="206181"/>
                    <a:pt x="76713" y="207667"/>
                  </a:cubicBezTo>
                  <a:lnTo>
                    <a:pt x="108910" y="207667"/>
                  </a:lnTo>
                  <a:lnTo>
                    <a:pt x="97001" y="195404"/>
                  </a:lnTo>
                  <a:lnTo>
                    <a:pt x="85975" y="184627"/>
                  </a:lnTo>
                  <a:lnTo>
                    <a:pt x="78036" y="184627"/>
                  </a:lnTo>
                  <a:cubicBezTo>
                    <a:pt x="58188" y="183512"/>
                    <a:pt x="40546" y="173479"/>
                    <a:pt x="31725" y="158243"/>
                  </a:cubicBezTo>
                  <a:cubicBezTo>
                    <a:pt x="23345" y="142635"/>
                    <a:pt x="25550" y="124798"/>
                    <a:pt x="37459" y="110676"/>
                  </a:cubicBezTo>
                  <a:cubicBezTo>
                    <a:pt x="49367" y="96927"/>
                    <a:pt x="69215" y="90238"/>
                    <a:pt x="89503" y="92839"/>
                  </a:cubicBezTo>
                  <a:lnTo>
                    <a:pt x="104940" y="95069"/>
                  </a:lnTo>
                  <a:lnTo>
                    <a:pt x="104940" y="80576"/>
                  </a:lnTo>
                  <a:cubicBezTo>
                    <a:pt x="104940" y="54191"/>
                    <a:pt x="126111" y="31151"/>
                    <a:pt x="156543" y="24834"/>
                  </a:cubicBezTo>
                  <a:cubicBezTo>
                    <a:pt x="186976" y="18516"/>
                    <a:pt x="218291" y="31151"/>
                    <a:pt x="232405" y="54563"/>
                  </a:cubicBezTo>
                  <a:lnTo>
                    <a:pt x="237697" y="63482"/>
                  </a:lnTo>
                  <a:lnTo>
                    <a:pt x="248724" y="60137"/>
                  </a:lnTo>
                  <a:cubicBezTo>
                    <a:pt x="265484" y="55306"/>
                    <a:pt x="283567" y="57536"/>
                    <a:pt x="298122" y="66083"/>
                  </a:cubicBezTo>
                  <a:cubicBezTo>
                    <a:pt x="312236" y="75002"/>
                    <a:pt x="320616" y="88751"/>
                    <a:pt x="321057" y="103616"/>
                  </a:cubicBezTo>
                  <a:lnTo>
                    <a:pt x="321057" y="115136"/>
                  </a:lnTo>
                  <a:lnTo>
                    <a:pt x="339140" y="115136"/>
                  </a:lnTo>
                  <a:cubicBezTo>
                    <a:pt x="361634" y="115879"/>
                    <a:pt x="379276" y="131487"/>
                    <a:pt x="378835" y="150067"/>
                  </a:cubicBezTo>
                  <a:cubicBezTo>
                    <a:pt x="378835" y="169019"/>
                    <a:pt x="360752" y="184256"/>
                    <a:pt x="338699" y="184627"/>
                  </a:cubicBezTo>
                  <a:lnTo>
                    <a:pt x="315764" y="184627"/>
                  </a:lnTo>
                  <a:lnTo>
                    <a:pt x="304297" y="195404"/>
                  </a:lnTo>
                  <a:lnTo>
                    <a:pt x="291947" y="208039"/>
                  </a:lnTo>
                  <a:lnTo>
                    <a:pt x="338699" y="208039"/>
                  </a:lnTo>
                  <a:cubicBezTo>
                    <a:pt x="374424" y="207296"/>
                    <a:pt x="403534" y="183512"/>
                    <a:pt x="405739" y="153412"/>
                  </a:cubicBezTo>
                  <a:cubicBezTo>
                    <a:pt x="407944" y="123311"/>
                    <a:pt x="381922" y="96927"/>
                    <a:pt x="346638" y="92467"/>
                  </a:cubicBezTo>
                  <a:close/>
                </a:path>
              </a:pathLst>
            </a:custGeom>
            <a:solidFill>
              <a:schemeClr val="accent2">
                <a:lumMod val="50000"/>
              </a:schemeClr>
            </a:solidFill>
            <a:ln w="4366" cap="flat">
              <a:noFill/>
              <a:prstDash val="solid"/>
              <a:miter/>
            </a:ln>
          </p:spPr>
          <p:txBody>
            <a:bodyPr rtlCol="0" anchor="ctr"/>
            <a:lstStyle/>
            <a:p>
              <a:endParaRPr lang="fr-FR"/>
            </a:p>
          </p:txBody>
        </p:sp>
      </p:grpSp>
      <p:pic>
        <p:nvPicPr>
          <p:cNvPr id="33" name="Picture 8" descr="Classement : palmarès 2013 des écoles d'ingénieurs de l'Etudiant -  Studyrama Grandes Ecoles">
            <a:extLst>
              <a:ext uri="{FF2B5EF4-FFF2-40B4-BE49-F238E27FC236}">
                <a16:creationId xmlns:a16="http://schemas.microsoft.com/office/drawing/2014/main" id="{67FF4D89-FACC-486B-9BC9-284EDF00B0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7016" y="3375303"/>
            <a:ext cx="2627784" cy="584881"/>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3BB6471D-D7D8-4B6C-8C41-2A304807E7ED}"/>
              </a:ext>
            </a:extLst>
          </p:cNvPr>
          <p:cNvSpPr txBox="1"/>
          <p:nvPr/>
        </p:nvSpPr>
        <p:spPr>
          <a:xfrm>
            <a:off x="4935073" y="2230628"/>
            <a:ext cx="3726738" cy="738664"/>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Les abonnés d’Orange ont bénéficié du meilleur débit montant moyen durant le troisième trimestre de 2023</a:t>
            </a:r>
          </a:p>
        </p:txBody>
      </p:sp>
      <p:sp>
        <p:nvSpPr>
          <p:cNvPr id="30" name="Titre 1">
            <a:extLst>
              <a:ext uri="{FF2B5EF4-FFF2-40B4-BE49-F238E27FC236}">
                <a16:creationId xmlns:a16="http://schemas.microsoft.com/office/drawing/2014/main" id="{15BDC9B9-A2A0-48F0-8C82-AF37124FAEA3}"/>
              </a:ext>
            </a:extLst>
          </p:cNvPr>
          <p:cNvSpPr txBox="1">
            <a:spLocks noGrp="1"/>
          </p:cNvSpPr>
          <p:nvPr>
            <p:ph type="title"/>
          </p:nvPr>
        </p:nvSpPr>
        <p:spPr bwMode="auto">
          <a:xfrm>
            <a:off x="432211" y="341539"/>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algn="ctr" eaLnBrk="0" hangingPunct="0">
              <a:defRPr/>
            </a:pPr>
            <a:r>
              <a:rPr lang="fr-FR" sz="2800" b="1" dirty="0">
                <a:latin typeface="Arial" panose="020B0604020202020204" pitchFamily="34" charset="0"/>
                <a:cs typeface="Arial" panose="020B0604020202020204" pitchFamily="34" charset="0"/>
              </a:rPr>
              <a:t>Synthèse des résultats du premier troisième 2023</a:t>
            </a:r>
            <a:endParaRPr lang="fr-FR" sz="2800" dirty="0"/>
          </a:p>
        </p:txBody>
      </p:sp>
      <p:pic>
        <p:nvPicPr>
          <p:cNvPr id="24" name="Picture 6">
            <a:extLst>
              <a:ext uri="{FF2B5EF4-FFF2-40B4-BE49-F238E27FC236}">
                <a16:creationId xmlns:a16="http://schemas.microsoft.com/office/drawing/2014/main" id="{89D1169C-1787-40F6-8D67-C62C4FF8F0A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6795"/>
          <a:stretch/>
        </p:blipFill>
        <p:spPr bwMode="auto">
          <a:xfrm>
            <a:off x="3923928" y="5558589"/>
            <a:ext cx="845214" cy="5533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718C93D9-1580-4CDB-95B8-F5474663286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6795"/>
          <a:stretch/>
        </p:blipFill>
        <p:spPr bwMode="auto">
          <a:xfrm>
            <a:off x="1742534" y="2796126"/>
            <a:ext cx="845214" cy="5533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33DC1E41-FB14-46D3-AE11-9D2703FD9F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3721" y="2927055"/>
            <a:ext cx="472885" cy="42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0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aphique 27">
            <a:extLst>
              <a:ext uri="{FF2B5EF4-FFF2-40B4-BE49-F238E27FC236}">
                <a16:creationId xmlns:a16="http://schemas.microsoft.com/office/drawing/2014/main" id="{EC9E6EF5-10B1-4EE9-A0B2-7D3D5CD61954}"/>
              </a:ext>
            </a:extLst>
          </p:cNvPr>
          <p:cNvGraphicFramePr>
            <a:graphicFrameLocks/>
          </p:cNvGraphicFramePr>
          <p:nvPr>
            <p:extLst>
              <p:ext uri="{D42A27DB-BD31-4B8C-83A1-F6EECF244321}">
                <p14:modId xmlns:p14="http://schemas.microsoft.com/office/powerpoint/2010/main" val="4186678850"/>
              </p:ext>
            </p:extLst>
          </p:nvPr>
        </p:nvGraphicFramePr>
        <p:xfrm>
          <a:off x="2271959" y="431127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pPr>
              <a:defRPr/>
            </a:pPr>
            <a:fld id="{DBF3B3CE-8E70-481E-A983-9B0B42CD9585}" type="slidenum">
              <a:rPr lang="fr-FR" sz="1600" smtClean="0"/>
              <a:pPr>
                <a:defRPr/>
              </a:pPr>
              <a:t>7</a:t>
            </a:fld>
            <a:endParaRPr lang="fr-FR" sz="1600"/>
          </a:p>
        </p:txBody>
      </p:sp>
      <p:sp>
        <p:nvSpPr>
          <p:cNvPr id="11" name="TextBox 1">
            <a:extLst>
              <a:ext uri="{FF2B5EF4-FFF2-40B4-BE49-F238E27FC236}">
                <a16:creationId xmlns:a16="http://schemas.microsoft.com/office/drawing/2014/main" id="{CE280FFE-39EC-4800-B85B-086A32E5EB13}"/>
              </a:ext>
            </a:extLst>
          </p:cNvPr>
          <p:cNvSpPr txBox="1"/>
          <p:nvPr/>
        </p:nvSpPr>
        <p:spPr>
          <a:xfrm>
            <a:off x="143247" y="1685513"/>
            <a:ext cx="4847034" cy="307777"/>
          </a:xfrm>
          <a:prstGeom prst="rect">
            <a:avLst/>
          </a:prstGeom>
          <a:noFill/>
        </p:spPr>
        <p:txBody>
          <a:bodyPr wrap="square" rtlCol="0">
            <a:spAutoFit/>
          </a:bodyPr>
          <a:lstStyle/>
          <a:p>
            <a:pPr algn="ctr"/>
            <a:r>
              <a:rPr lang="fr-FR" sz="1400" b="1" dirty="0">
                <a:solidFill>
                  <a:schemeClr val="accent2">
                    <a:lumMod val="50000"/>
                  </a:schemeClr>
                </a:solidFill>
                <a:latin typeface="Arial" panose="020B0604020202020204" pitchFamily="34" charset="0"/>
                <a:cs typeface="Arial" panose="020B0604020202020204" pitchFamily="34" charset="0"/>
              </a:rPr>
              <a:t>Meilleur temps de résolution DNS (ms)</a:t>
            </a:r>
          </a:p>
        </p:txBody>
      </p:sp>
      <p:sp>
        <p:nvSpPr>
          <p:cNvPr id="12" name="TextBox 1">
            <a:extLst>
              <a:ext uri="{FF2B5EF4-FFF2-40B4-BE49-F238E27FC236}">
                <a16:creationId xmlns:a16="http://schemas.microsoft.com/office/drawing/2014/main" id="{43962731-A89D-4E6B-AA45-276CF45A8311}"/>
              </a:ext>
            </a:extLst>
          </p:cNvPr>
          <p:cNvSpPr txBox="1"/>
          <p:nvPr/>
        </p:nvSpPr>
        <p:spPr>
          <a:xfrm>
            <a:off x="4336655" y="1684671"/>
            <a:ext cx="4847035" cy="307777"/>
          </a:xfrm>
          <a:prstGeom prst="rect">
            <a:avLst/>
          </a:prstGeom>
          <a:noFill/>
        </p:spPr>
        <p:txBody>
          <a:bodyPr wrap="square" rtlCol="0">
            <a:spAutoFit/>
          </a:bodyPr>
          <a:lstStyle/>
          <a:p>
            <a:pPr algn="ctr"/>
            <a:r>
              <a:rPr lang="fr-FR" sz="1400" b="1" dirty="0">
                <a:solidFill>
                  <a:schemeClr val="accent2">
                    <a:lumMod val="50000"/>
                  </a:schemeClr>
                </a:solidFill>
                <a:latin typeface="Arial" panose="020B0604020202020204" pitchFamily="34" charset="0"/>
                <a:cs typeface="Arial" panose="020B0604020202020204" pitchFamily="34" charset="0"/>
              </a:rPr>
              <a:t>Meilleure disponibilité des services Internet (%)</a:t>
            </a:r>
          </a:p>
        </p:txBody>
      </p:sp>
      <p:sp>
        <p:nvSpPr>
          <p:cNvPr id="20" name="ZoneTexte 19">
            <a:extLst>
              <a:ext uri="{FF2B5EF4-FFF2-40B4-BE49-F238E27FC236}">
                <a16:creationId xmlns:a16="http://schemas.microsoft.com/office/drawing/2014/main" id="{22B995D9-6664-4E56-AD5D-51C8CE558FC4}"/>
              </a:ext>
            </a:extLst>
          </p:cNvPr>
          <p:cNvSpPr txBox="1"/>
          <p:nvPr/>
        </p:nvSpPr>
        <p:spPr>
          <a:xfrm>
            <a:off x="462583" y="2018531"/>
            <a:ext cx="4047753" cy="523220"/>
          </a:xfrm>
          <a:prstGeom prst="rect">
            <a:avLst/>
          </a:prstGeom>
          <a:noFill/>
        </p:spPr>
        <p:txBody>
          <a:bodyPr wrap="square" rtlCol="0">
            <a:spAutoFit/>
          </a:bodyPr>
          <a:lstStyle/>
          <a:p>
            <a:pPr algn="ctr"/>
            <a:r>
              <a:rPr lang="fr-FR" sz="1400" i="1" dirty="0" err="1">
                <a:latin typeface="Arial" panose="020B0604020202020204" pitchFamily="34" charset="0"/>
                <a:cs typeface="Arial" panose="020B0604020202020204" pitchFamily="34" charset="0"/>
              </a:rPr>
              <a:t>Topnet</a:t>
            </a:r>
            <a:r>
              <a:rPr lang="fr-FR" sz="1400" i="1" dirty="0">
                <a:latin typeface="Arial" panose="020B0604020202020204" pitchFamily="34" charset="0"/>
                <a:cs typeface="Arial" panose="020B0604020202020204" pitchFamily="34" charset="0"/>
              </a:rPr>
              <a:t> a réalisé le meilleur temps de résolution DNS durant le troisième trimestre de 2023</a:t>
            </a:r>
          </a:p>
        </p:txBody>
      </p:sp>
      <p:sp>
        <p:nvSpPr>
          <p:cNvPr id="21" name="ZoneTexte 20">
            <a:extLst>
              <a:ext uri="{FF2B5EF4-FFF2-40B4-BE49-F238E27FC236}">
                <a16:creationId xmlns:a16="http://schemas.microsoft.com/office/drawing/2014/main" id="{8A6F8509-D2E3-4ABE-85AC-2CE5FE80866A}"/>
              </a:ext>
            </a:extLst>
          </p:cNvPr>
          <p:cNvSpPr txBox="1"/>
          <p:nvPr/>
        </p:nvSpPr>
        <p:spPr>
          <a:xfrm>
            <a:off x="4893608" y="2011310"/>
            <a:ext cx="3869044" cy="523220"/>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Orange a assuré la connexion Internet la plus stable</a:t>
            </a:r>
          </a:p>
        </p:txBody>
      </p:sp>
      <p:pic>
        <p:nvPicPr>
          <p:cNvPr id="24" name="Graphique 194" descr="Robot">
            <a:extLst>
              <a:ext uri="{FF2B5EF4-FFF2-40B4-BE49-F238E27FC236}">
                <a16:creationId xmlns:a16="http://schemas.microsoft.com/office/drawing/2014/main" id="{00000000-0008-0000-0700-0000C30000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806" y="1658784"/>
            <a:ext cx="505793" cy="307777"/>
          </a:xfrm>
          <a:prstGeom prst="rect">
            <a:avLst/>
          </a:prstGeom>
        </p:spPr>
      </p:pic>
      <p:pic>
        <p:nvPicPr>
          <p:cNvPr id="25" name="Graphique 196" descr="Graphique en secteurs">
            <a:extLst>
              <a:ext uri="{FF2B5EF4-FFF2-40B4-BE49-F238E27FC236}">
                <a16:creationId xmlns:a16="http://schemas.microsoft.com/office/drawing/2014/main" id="{00000000-0008-0000-0700-0000C50000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42212" y="1683830"/>
            <a:ext cx="275033" cy="282732"/>
          </a:xfrm>
          <a:prstGeom prst="rect">
            <a:avLst/>
          </a:prstGeom>
        </p:spPr>
      </p:pic>
      <p:pic>
        <p:nvPicPr>
          <p:cNvPr id="30" name="Picture 8" descr="Classement : palmarès 2013 des écoles d'ingénieurs de l'Etudiant -  Studyrama Grandes Ecoles">
            <a:extLst>
              <a:ext uri="{FF2B5EF4-FFF2-40B4-BE49-F238E27FC236}">
                <a16:creationId xmlns:a16="http://schemas.microsoft.com/office/drawing/2014/main" id="{2984F6B6-FB0E-4284-8B62-4BAAE3F914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7070" y="3224771"/>
            <a:ext cx="2627784" cy="5848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lassement : palmarès 2013 des écoles d'ingénieurs de l'Etudiant -  Studyrama Grandes Ecoles">
            <a:extLst>
              <a:ext uri="{FF2B5EF4-FFF2-40B4-BE49-F238E27FC236}">
                <a16:creationId xmlns:a16="http://schemas.microsoft.com/office/drawing/2014/main" id="{0F7AE5C9-2779-4DE3-AE23-403FA38836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6280" y="3305693"/>
            <a:ext cx="2627784" cy="5848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iche entreprise: HEXABYTE - Keejob">
            <a:extLst>
              <a:ext uri="{FF2B5EF4-FFF2-40B4-BE49-F238E27FC236}">
                <a16:creationId xmlns:a16="http://schemas.microsoft.com/office/drawing/2014/main" id="{6556D43D-885F-48A7-A95C-2F8D4832F27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0917"/>
          <a:stretch/>
        </p:blipFill>
        <p:spPr bwMode="auto">
          <a:xfrm>
            <a:off x="4928851" y="4887331"/>
            <a:ext cx="1034857" cy="4223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Gnet Webmail : Consultez vos e-mails partout avec Webmail Globalnet">
            <a:extLst>
              <a:ext uri="{FF2B5EF4-FFF2-40B4-BE49-F238E27FC236}">
                <a16:creationId xmlns:a16="http://schemas.microsoft.com/office/drawing/2014/main" id="{9A70916B-8E2F-41F4-82A2-6710B0B5BC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4989" y="5047029"/>
            <a:ext cx="814021" cy="3148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A24F04-FD17-4F96-8EF9-01B8F06979A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59266" y="4492388"/>
            <a:ext cx="472885" cy="4223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B24618B9-1826-4ACF-A3F8-6455AC396C59}"/>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36795"/>
          <a:stretch/>
        </p:blipFill>
        <p:spPr bwMode="auto">
          <a:xfrm>
            <a:off x="2681935" y="4242052"/>
            <a:ext cx="678150" cy="40106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adge, top, top rated, achievement, best, award, rated icon">
            <a:extLst>
              <a:ext uri="{FF2B5EF4-FFF2-40B4-BE49-F238E27FC236}">
                <a16:creationId xmlns:a16="http://schemas.microsoft.com/office/drawing/2014/main" id="{E4A8C21B-DB35-4274-BEA3-2C3C46E414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00281" y="5011050"/>
            <a:ext cx="502204" cy="4585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1">
            <a:extLst>
              <a:ext uri="{FF2B5EF4-FFF2-40B4-BE49-F238E27FC236}">
                <a16:creationId xmlns:a16="http://schemas.microsoft.com/office/drawing/2014/main" id="{C2F8501E-6EDC-4682-88BA-5D3E8C8EDDAA}"/>
              </a:ext>
            </a:extLst>
          </p:cNvPr>
          <p:cNvSpPr txBox="1"/>
          <p:nvPr/>
        </p:nvSpPr>
        <p:spPr>
          <a:xfrm>
            <a:off x="2086819" y="4230357"/>
            <a:ext cx="4847034" cy="523220"/>
          </a:xfrm>
          <a:prstGeom prst="rect">
            <a:avLst/>
          </a:prstGeom>
          <a:noFill/>
        </p:spPr>
        <p:txBody>
          <a:bodyPr wrap="square" rtlCol="0">
            <a:spAutoFit/>
          </a:bodyPr>
          <a:lstStyle/>
          <a:p>
            <a:pPr algn="ctr"/>
            <a:r>
              <a:rPr lang="fr-FR" sz="1400" b="1" dirty="0">
                <a:solidFill>
                  <a:schemeClr val="accent2">
                    <a:lumMod val="50000"/>
                  </a:schemeClr>
                </a:solidFill>
                <a:latin typeface="Arial" panose="020B0604020202020204" pitchFamily="34" charset="0"/>
                <a:cs typeface="Arial" panose="020B0604020202020204" pitchFamily="34" charset="0"/>
              </a:rPr>
              <a:t>Meilleures performances de l’Internet fixe ADSL </a:t>
            </a:r>
          </a:p>
          <a:p>
            <a:pPr algn="ctr"/>
            <a:r>
              <a:rPr lang="fr-FR" sz="1400" b="1" dirty="0">
                <a:solidFill>
                  <a:schemeClr val="accent2">
                    <a:lumMod val="50000"/>
                  </a:schemeClr>
                </a:solidFill>
                <a:latin typeface="Arial" panose="020B0604020202020204" pitchFamily="34" charset="0"/>
                <a:cs typeface="Arial" panose="020B0604020202020204" pitchFamily="34" charset="0"/>
              </a:rPr>
              <a:t>(T3 2023) </a:t>
            </a:r>
          </a:p>
        </p:txBody>
      </p:sp>
      <p:sp>
        <p:nvSpPr>
          <p:cNvPr id="23" name="Titre 1">
            <a:extLst>
              <a:ext uri="{FF2B5EF4-FFF2-40B4-BE49-F238E27FC236}">
                <a16:creationId xmlns:a16="http://schemas.microsoft.com/office/drawing/2014/main" id="{4D1C2AF9-28E7-483A-9C1D-876FB23AE3B5}"/>
              </a:ext>
            </a:extLst>
          </p:cNvPr>
          <p:cNvSpPr txBox="1">
            <a:spLocks/>
          </p:cNvSpPr>
          <p:nvPr/>
        </p:nvSpPr>
        <p:spPr bwMode="auto">
          <a:xfrm>
            <a:off x="76200" y="5272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a:lstStyle>
          <a:p>
            <a:pPr algn="ctr" eaLnBrk="0" hangingPunct="0">
              <a:defRPr/>
            </a:pPr>
            <a:r>
              <a:rPr lang="fr-FR" sz="2800" b="1" dirty="0">
                <a:latin typeface="Arial" panose="020B0604020202020204" pitchFamily="34" charset="0"/>
                <a:cs typeface="Arial" panose="020B0604020202020204" pitchFamily="34" charset="0"/>
              </a:rPr>
              <a:t>Synthèse des résultats du troisième </a:t>
            </a:r>
            <a:br>
              <a:rPr lang="fr-FR" sz="2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trimestre 2023</a:t>
            </a:r>
            <a:endParaRPr lang="fr-FR" sz="2800" dirty="0"/>
          </a:p>
        </p:txBody>
      </p:sp>
      <p:pic>
        <p:nvPicPr>
          <p:cNvPr id="26" name="Picture 2" descr="je reçoit des message apparemment avec un logo tunisiana, m'informent avoir  gagner un montant, est ce vrai? - Avec Réponse(s)">
            <a:extLst>
              <a:ext uri="{FF2B5EF4-FFF2-40B4-BE49-F238E27FC236}">
                <a16:creationId xmlns:a16="http://schemas.microsoft.com/office/drawing/2014/main" id="{471F6B99-5DA6-42C3-A08B-9DAA094057E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20838" y="5578043"/>
            <a:ext cx="1207292" cy="24355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a:extLst>
              <a:ext uri="{FF2B5EF4-FFF2-40B4-BE49-F238E27FC236}">
                <a16:creationId xmlns:a16="http://schemas.microsoft.com/office/drawing/2014/main" id="{A23CF618-536F-4CD9-9625-7E266D0B75F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36795"/>
          <a:stretch/>
        </p:blipFill>
        <p:spPr bwMode="auto">
          <a:xfrm>
            <a:off x="1978355" y="2614884"/>
            <a:ext cx="845214" cy="5533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0F32C725-81CD-4D47-86C8-5695B66D089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7" y="2756901"/>
            <a:ext cx="480398" cy="4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2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4418" y="3140968"/>
            <a:ext cx="7632848" cy="1828800"/>
          </a:xfrm>
        </p:spPr>
        <p:txBody>
          <a:bodyPr>
            <a:normAutofit fontScale="90000"/>
          </a:bodyPr>
          <a:lstStyle/>
          <a:p>
            <a:pPr algn="ctr" eaLnBrk="1" fontAlgn="auto" hangingPunct="1">
              <a:spcAft>
                <a:spcPts val="0"/>
              </a:spcAft>
              <a:defRPr/>
            </a:pPr>
            <a:r>
              <a:rPr lang="fr-FR" sz="4900" dirty="0">
                <a:solidFill>
                  <a:schemeClr val="accent2">
                    <a:lumMod val="75000"/>
                  </a:schemeClr>
                </a:solidFill>
                <a:latin typeface="Tw Cen MT" pitchFamily="34" charset="0"/>
              </a:rPr>
              <a:t>Synthèse des résultats du troisième trimestre 2023 durant les heures les plus chargées*</a:t>
            </a:r>
            <a:br>
              <a:rPr lang="fr-FR" sz="3600" dirty="0">
                <a:effectLst/>
              </a:rPr>
            </a:br>
            <a:br>
              <a:rPr lang="fr-FR" sz="3600" dirty="0">
                <a:solidFill>
                  <a:schemeClr val="accent2">
                    <a:lumMod val="75000"/>
                  </a:schemeClr>
                </a:solidFill>
                <a:latin typeface="Tw Cen MT" pitchFamily="34" charset="0"/>
              </a:rPr>
            </a:br>
            <a:br>
              <a:rPr lang="fr-FR" sz="3600" dirty="0">
                <a:solidFill>
                  <a:schemeClr val="accent2">
                    <a:lumMod val="75000"/>
                  </a:schemeClr>
                </a:solidFill>
                <a:latin typeface="Tw Cen MT" pitchFamily="34" charset="0"/>
              </a:rPr>
            </a:br>
            <a:endParaRPr lang="fr-FR" sz="2700" b="0" dirty="0">
              <a:solidFill>
                <a:schemeClr val="accent2">
                  <a:lumMod val="75000"/>
                </a:schemeClr>
              </a:solidFill>
              <a:effectLst/>
              <a:latin typeface="Tw Cen MT" pitchFamily="34" charset="0"/>
            </a:endParaRPr>
          </a:p>
        </p:txBody>
      </p:sp>
      <p:sp>
        <p:nvSpPr>
          <p:cNvPr id="4" name="Espace réservé du numéro de diapositive 3"/>
          <p:cNvSpPr>
            <a:spLocks noGrp="1"/>
          </p:cNvSpPr>
          <p:nvPr>
            <p:ph type="sldNum" sz="quarter" idx="12"/>
          </p:nvPr>
        </p:nvSpPr>
        <p:spPr/>
        <p:txBody>
          <a:bodyPr/>
          <a:lstStyle/>
          <a:p>
            <a:pPr>
              <a:defRPr/>
            </a:pPr>
            <a:fld id="{BA057BCA-B7D3-4519-A33F-82C15868994F}" type="slidenum">
              <a:rPr lang="fr-FR" smtClean="0"/>
              <a:pPr>
                <a:defRPr/>
              </a:pPr>
              <a:t>8</a:t>
            </a:fld>
            <a:endParaRPr lang="fr-FR" dirty="0"/>
          </a:p>
        </p:txBody>
      </p:sp>
      <p:pic>
        <p:nvPicPr>
          <p:cNvPr id="5" name="Picture 26" descr="cercle logo222"/>
          <p:cNvPicPr>
            <a:picLocks noChangeAspect="1" noChangeArrowheads="1"/>
          </p:cNvPicPr>
          <p:nvPr/>
        </p:nvPicPr>
        <p:blipFill>
          <a:blip r:embed="rId2" cstate="print">
            <a:lum bright="18000"/>
          </a:blip>
          <a:srcRect r="25497"/>
          <a:stretch>
            <a:fillRect/>
          </a:stretch>
        </p:blipFill>
        <p:spPr bwMode="auto">
          <a:xfrm>
            <a:off x="3923928" y="167552"/>
            <a:ext cx="1224136" cy="1231900"/>
          </a:xfrm>
          <a:prstGeom prst="rect">
            <a:avLst/>
          </a:prstGeom>
          <a:noFill/>
          <a:ln w="9525">
            <a:noFill/>
            <a:miter lim="800000"/>
            <a:headEnd/>
            <a:tailEnd/>
          </a:ln>
        </p:spPr>
      </p:pic>
      <p:sp>
        <p:nvSpPr>
          <p:cNvPr id="6" name="ZoneTexte 5">
            <a:extLst>
              <a:ext uri="{FF2B5EF4-FFF2-40B4-BE49-F238E27FC236}">
                <a16:creationId xmlns:a16="http://schemas.microsoft.com/office/drawing/2014/main" id="{C6844251-14B6-4157-B376-B816B4328F6C}"/>
              </a:ext>
            </a:extLst>
          </p:cNvPr>
          <p:cNvSpPr txBox="1"/>
          <p:nvPr/>
        </p:nvSpPr>
        <p:spPr>
          <a:xfrm>
            <a:off x="30957" y="6574915"/>
            <a:ext cx="604653" cy="215444"/>
          </a:xfrm>
          <a:prstGeom prst="rect">
            <a:avLst/>
          </a:prstGeom>
          <a:noFill/>
        </p:spPr>
        <p:txBody>
          <a:bodyPr wrap="none" rtlCol="0">
            <a:spAutoFit/>
          </a:bodyPr>
          <a:lstStyle/>
          <a:p>
            <a:r>
              <a:rPr lang="fr-FR" sz="800" i="1" dirty="0">
                <a:solidFill>
                  <a:schemeClr val="bg1"/>
                </a:solidFill>
                <a:latin typeface="Arial" panose="020B0604020202020204" pitchFamily="34" charset="0"/>
                <a:cs typeface="Arial" panose="020B0604020202020204" pitchFamily="34" charset="0"/>
              </a:rPr>
              <a:t>*20h-22h</a:t>
            </a:r>
          </a:p>
        </p:txBody>
      </p:sp>
    </p:spTree>
    <p:extLst>
      <p:ext uri="{BB962C8B-B14F-4D97-AF65-F5344CB8AC3E}">
        <p14:creationId xmlns:p14="http://schemas.microsoft.com/office/powerpoint/2010/main" val="142324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4566 -0.12199 L 1.94444E-6 -7.40741E-7 " pathEditMode="relative" ptsTypes="AA">
                                      <p:cBhvr>
                                        <p:cTn id="6" dur="1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F4486D-F0E4-4E74-9513-4FF0CB0DA8D4}"/>
              </a:ext>
            </a:extLst>
          </p:cNvPr>
          <p:cNvSpPr>
            <a:spLocks noGrp="1"/>
          </p:cNvSpPr>
          <p:nvPr>
            <p:ph type="title"/>
          </p:nvPr>
        </p:nvSpPr>
        <p:spPr>
          <a:xfrm>
            <a:off x="300824" y="290364"/>
            <a:ext cx="8229600" cy="1143000"/>
          </a:xfrm>
        </p:spPr>
        <p:txBody>
          <a:bodyPr/>
          <a:lstStyle/>
          <a:p>
            <a:pPr lvl="0" algn="ctr" eaLnBrk="0" fontAlgn="base" hangingPunct="0">
              <a:spcBef>
                <a:spcPct val="0"/>
              </a:spcBef>
              <a:spcAft>
                <a:spcPct val="0"/>
              </a:spcAft>
              <a:defRPr/>
            </a:pPr>
            <a:r>
              <a:rPr lang="fr-FR" sz="2800" b="1" dirty="0">
                <a:latin typeface="Arial" panose="020B0604020202020204" pitchFamily="34" charset="0"/>
                <a:cs typeface="Arial" panose="020B0604020202020204" pitchFamily="34" charset="0"/>
              </a:rPr>
              <a:t>Synthèse des résultats du troisième </a:t>
            </a:r>
            <a:br>
              <a:rPr lang="fr-FR" sz="2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trimestre 2023</a:t>
            </a:r>
          </a:p>
        </p:txBody>
      </p:sp>
      <p:cxnSp>
        <p:nvCxnSpPr>
          <p:cNvPr id="5" name="直接连接符 26">
            <a:extLst>
              <a:ext uri="{FF2B5EF4-FFF2-40B4-BE49-F238E27FC236}">
                <a16:creationId xmlns:a16="http://schemas.microsoft.com/office/drawing/2014/main" id="{519F81F9-5987-429B-909E-5BE654320545}"/>
              </a:ext>
            </a:extLst>
          </p:cNvPr>
          <p:cNvCxnSpPr>
            <a:cxnSpLocks/>
          </p:cNvCxnSpPr>
          <p:nvPr/>
        </p:nvCxnSpPr>
        <p:spPr>
          <a:xfrm>
            <a:off x="4619404" y="1579699"/>
            <a:ext cx="0" cy="3980857"/>
          </a:xfrm>
          <a:prstGeom prst="line">
            <a:avLst/>
          </a:prstGeom>
          <a:noFill/>
          <a:ln w="25400" cap="flat" cmpd="sng" algn="ctr">
            <a:solidFill>
              <a:schemeClr val="tx1">
                <a:lumMod val="50000"/>
                <a:lumOff val="50000"/>
              </a:schemeClr>
            </a:solidFill>
            <a:prstDash val="sysDash"/>
          </a:ln>
          <a:effectLst/>
        </p:spPr>
      </p:cxnSp>
      <p:sp>
        <p:nvSpPr>
          <p:cNvPr id="19" name="ZoneTexte 18">
            <a:extLst>
              <a:ext uri="{FF2B5EF4-FFF2-40B4-BE49-F238E27FC236}">
                <a16:creationId xmlns:a16="http://schemas.microsoft.com/office/drawing/2014/main" id="{9B78147A-E150-463B-8CF7-167E1C2F1824}"/>
              </a:ext>
            </a:extLst>
          </p:cNvPr>
          <p:cNvSpPr txBox="1"/>
          <p:nvPr/>
        </p:nvSpPr>
        <p:spPr>
          <a:xfrm>
            <a:off x="30957" y="6574915"/>
            <a:ext cx="604653" cy="215444"/>
          </a:xfrm>
          <a:prstGeom prst="rect">
            <a:avLst/>
          </a:prstGeom>
          <a:noFill/>
        </p:spPr>
        <p:txBody>
          <a:bodyPr wrap="none" rtlCol="0">
            <a:spAutoFit/>
          </a:bodyPr>
          <a:lstStyle/>
          <a:p>
            <a:r>
              <a:rPr lang="fr-FR" sz="800" i="1" dirty="0">
                <a:latin typeface="Arial" panose="020B0604020202020204" pitchFamily="34" charset="0"/>
                <a:cs typeface="Arial" panose="020B0604020202020204" pitchFamily="34" charset="0"/>
              </a:rPr>
              <a:t>*20h-22h</a:t>
            </a:r>
          </a:p>
        </p:txBody>
      </p:sp>
      <p:sp>
        <p:nvSpPr>
          <p:cNvPr id="23" name="ZoneTexte 22">
            <a:extLst>
              <a:ext uri="{FF2B5EF4-FFF2-40B4-BE49-F238E27FC236}">
                <a16:creationId xmlns:a16="http://schemas.microsoft.com/office/drawing/2014/main" id="{42ADE4F7-1D66-47D5-883A-07F298B4858C}"/>
              </a:ext>
            </a:extLst>
          </p:cNvPr>
          <p:cNvSpPr txBox="1"/>
          <p:nvPr/>
        </p:nvSpPr>
        <p:spPr>
          <a:xfrm>
            <a:off x="3334730" y="5155189"/>
            <a:ext cx="845103" cy="369332"/>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Septembre</a:t>
            </a:r>
          </a:p>
          <a:p>
            <a:endParaRPr lang="fr-FR" sz="800" b="1" dirty="0">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75D77A9E-96A2-4CBA-B733-901100E5323D}"/>
              </a:ext>
            </a:extLst>
          </p:cNvPr>
          <p:cNvSpPr txBox="1"/>
          <p:nvPr/>
        </p:nvSpPr>
        <p:spPr>
          <a:xfrm>
            <a:off x="2054692" y="5155189"/>
            <a:ext cx="478016"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0B5C0138-F272-4019-91D8-F8D24942CBCA}"/>
              </a:ext>
            </a:extLst>
          </p:cNvPr>
          <p:cNvSpPr txBox="1"/>
          <p:nvPr/>
        </p:nvSpPr>
        <p:spPr>
          <a:xfrm>
            <a:off x="530327" y="5155190"/>
            <a:ext cx="553357"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26" name="ZoneTexte 25">
            <a:extLst>
              <a:ext uri="{FF2B5EF4-FFF2-40B4-BE49-F238E27FC236}">
                <a16:creationId xmlns:a16="http://schemas.microsoft.com/office/drawing/2014/main" id="{10FF980D-CDCA-48C9-8127-0E628B802785}"/>
              </a:ext>
            </a:extLst>
          </p:cNvPr>
          <p:cNvSpPr txBox="1"/>
          <p:nvPr/>
        </p:nvSpPr>
        <p:spPr>
          <a:xfrm>
            <a:off x="395660" y="5669196"/>
            <a:ext cx="8352679" cy="954107"/>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Les performances des services Internet fixes en termes de débit descendant se sont remarquablement dégradées aux heures les plus chargées* chez </a:t>
            </a:r>
            <a:r>
              <a:rPr lang="fr-FR" sz="1400" i="1" dirty="0" err="1">
                <a:latin typeface="Arial" panose="020B0604020202020204" pitchFamily="34" charset="0"/>
                <a:cs typeface="Arial" panose="020B0604020202020204" pitchFamily="34" charset="0"/>
              </a:rPr>
              <a:t>Topnet</a:t>
            </a:r>
            <a:r>
              <a:rPr lang="fr-FR" sz="1400" i="1" dirty="0">
                <a:latin typeface="Arial" panose="020B0604020202020204" pitchFamily="34" charset="0"/>
                <a:cs typeface="Arial" panose="020B0604020202020204" pitchFamily="34" charset="0"/>
              </a:rPr>
              <a:t> et </a:t>
            </a:r>
            <a:r>
              <a:rPr lang="fr-FR" sz="1400" i="1" dirty="0" err="1">
                <a:latin typeface="Arial" panose="020B0604020202020204" pitchFamily="34" charset="0"/>
                <a:cs typeface="Arial" panose="020B0604020202020204" pitchFamily="34" charset="0"/>
              </a:rPr>
              <a:t>Hexabyte</a:t>
            </a:r>
            <a:r>
              <a:rPr lang="fr-FR" sz="1400" i="1" dirty="0">
                <a:latin typeface="Arial" panose="020B0604020202020204" pitchFamily="34" charset="0"/>
                <a:cs typeface="Arial" panose="020B0604020202020204" pitchFamily="34" charset="0"/>
              </a:rPr>
              <a:t> durant le mois de Septembre 2023, et ce par rapport aux performances moyennes du trimestre</a:t>
            </a:r>
          </a:p>
          <a:p>
            <a:pPr algn="ctr"/>
            <a:endParaRPr lang="fr-FR" sz="1400" i="1" dirty="0">
              <a:latin typeface="Arial" panose="020B0604020202020204" pitchFamily="34" charset="0"/>
              <a:cs typeface="Arial" panose="020B0604020202020204" pitchFamily="34" charset="0"/>
            </a:endParaRPr>
          </a:p>
        </p:txBody>
      </p:sp>
      <p:sp>
        <p:nvSpPr>
          <p:cNvPr id="29" name="TextBox 1">
            <a:extLst>
              <a:ext uri="{FF2B5EF4-FFF2-40B4-BE49-F238E27FC236}">
                <a16:creationId xmlns:a16="http://schemas.microsoft.com/office/drawing/2014/main" id="{26DA159D-CD2C-4AA0-8E2F-ABD2C8A65228}"/>
              </a:ext>
            </a:extLst>
          </p:cNvPr>
          <p:cNvSpPr txBox="1"/>
          <p:nvPr/>
        </p:nvSpPr>
        <p:spPr>
          <a:xfrm>
            <a:off x="207665" y="1657917"/>
            <a:ext cx="4432753" cy="523220"/>
          </a:xfrm>
          <a:prstGeom prst="rect">
            <a:avLst/>
          </a:prstGeom>
          <a:noFill/>
        </p:spPr>
        <p:txBody>
          <a:bodyPr wrap="square" rtlCol="0">
            <a:spAutoFit/>
          </a:bodyPr>
          <a:lstStyle/>
          <a:p>
            <a:pPr algn="ctr"/>
            <a:r>
              <a:rPr lang="fr-FR" sz="1400" b="1" dirty="0">
                <a:latin typeface="Arial" panose="020B0604020202020204" pitchFamily="34" charset="0"/>
                <a:cs typeface="Arial" panose="020B0604020202020204" pitchFamily="34" charset="0"/>
              </a:rPr>
              <a:t>Moyenne mensuelle du débit TCP descendant</a:t>
            </a:r>
          </a:p>
          <a:p>
            <a:pPr algn="ctr"/>
            <a:r>
              <a:rPr lang="fr-FR" sz="1400" b="1" dirty="0">
                <a:latin typeface="Arial" panose="020B0604020202020204" pitchFamily="34" charset="0"/>
                <a:cs typeface="Arial" panose="020B0604020202020204" pitchFamily="34" charset="0"/>
              </a:rPr>
              <a:t>(Mbps) </a:t>
            </a:r>
          </a:p>
        </p:txBody>
      </p:sp>
      <p:graphicFrame>
        <p:nvGraphicFramePr>
          <p:cNvPr id="27" name="图表 9">
            <a:extLst>
              <a:ext uri="{FF2B5EF4-FFF2-40B4-BE49-F238E27FC236}">
                <a16:creationId xmlns:a16="http://schemas.microsoft.com/office/drawing/2014/main" id="{72817C78-CCBC-4866-BC92-B07CA43B4357}"/>
              </a:ext>
            </a:extLst>
          </p:cNvPr>
          <p:cNvGraphicFramePr>
            <a:graphicFrameLocks/>
          </p:cNvGraphicFramePr>
          <p:nvPr>
            <p:extLst>
              <p:ext uri="{D42A27DB-BD31-4B8C-83A1-F6EECF244321}">
                <p14:modId xmlns:p14="http://schemas.microsoft.com/office/powerpoint/2010/main" val="1237894669"/>
              </p:ext>
            </p:extLst>
          </p:nvPr>
        </p:nvGraphicFramePr>
        <p:xfrm>
          <a:off x="21284" y="2032850"/>
          <a:ext cx="1834316" cy="31271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图表 9">
            <a:extLst>
              <a:ext uri="{FF2B5EF4-FFF2-40B4-BE49-F238E27FC236}">
                <a16:creationId xmlns:a16="http://schemas.microsoft.com/office/drawing/2014/main" id="{0D98B516-52C7-43DE-A185-2D27C07AC725}"/>
              </a:ext>
            </a:extLst>
          </p:cNvPr>
          <p:cNvGraphicFramePr>
            <a:graphicFrameLocks/>
          </p:cNvGraphicFramePr>
          <p:nvPr>
            <p:extLst>
              <p:ext uri="{D42A27DB-BD31-4B8C-83A1-F6EECF244321}">
                <p14:modId xmlns:p14="http://schemas.microsoft.com/office/powerpoint/2010/main" val="2811382150"/>
              </p:ext>
            </p:extLst>
          </p:nvPr>
        </p:nvGraphicFramePr>
        <p:xfrm>
          <a:off x="2943413" y="2003459"/>
          <a:ext cx="1854353" cy="31517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图表 9">
            <a:extLst>
              <a:ext uri="{FF2B5EF4-FFF2-40B4-BE49-F238E27FC236}">
                <a16:creationId xmlns:a16="http://schemas.microsoft.com/office/drawing/2014/main" id="{5C525605-36BF-447C-81FF-B0A821D071FC}"/>
              </a:ext>
            </a:extLst>
          </p:cNvPr>
          <p:cNvGraphicFramePr>
            <a:graphicFrameLocks/>
          </p:cNvGraphicFramePr>
          <p:nvPr>
            <p:extLst>
              <p:ext uri="{D42A27DB-BD31-4B8C-83A1-F6EECF244321}">
                <p14:modId xmlns:p14="http://schemas.microsoft.com/office/powerpoint/2010/main" val="178516242"/>
              </p:ext>
            </p:extLst>
          </p:nvPr>
        </p:nvGraphicFramePr>
        <p:xfrm>
          <a:off x="1496866" y="2003459"/>
          <a:ext cx="1854353" cy="31517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图表 9">
            <a:extLst>
              <a:ext uri="{FF2B5EF4-FFF2-40B4-BE49-F238E27FC236}">
                <a16:creationId xmlns:a16="http://schemas.microsoft.com/office/drawing/2014/main" id="{B5E5C236-C186-4BCD-8696-43AB8D68013E}"/>
              </a:ext>
            </a:extLst>
          </p:cNvPr>
          <p:cNvGraphicFramePr>
            <a:graphicFrameLocks/>
          </p:cNvGraphicFramePr>
          <p:nvPr>
            <p:extLst>
              <p:ext uri="{D42A27DB-BD31-4B8C-83A1-F6EECF244321}">
                <p14:modId xmlns:p14="http://schemas.microsoft.com/office/powerpoint/2010/main" val="1579165721"/>
              </p:ext>
            </p:extLst>
          </p:nvPr>
        </p:nvGraphicFramePr>
        <p:xfrm>
          <a:off x="4614329" y="2062650"/>
          <a:ext cx="1790586" cy="30692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图表 9">
            <a:extLst>
              <a:ext uri="{FF2B5EF4-FFF2-40B4-BE49-F238E27FC236}">
                <a16:creationId xmlns:a16="http://schemas.microsoft.com/office/drawing/2014/main" id="{AA3B8593-BE2D-4D52-9FBF-4C1D82FB2655}"/>
              </a:ext>
            </a:extLst>
          </p:cNvPr>
          <p:cNvGraphicFramePr>
            <a:graphicFrameLocks/>
          </p:cNvGraphicFramePr>
          <p:nvPr>
            <p:extLst>
              <p:ext uri="{D42A27DB-BD31-4B8C-83A1-F6EECF244321}">
                <p14:modId xmlns:p14="http://schemas.microsoft.com/office/powerpoint/2010/main" val="1592972465"/>
              </p:ext>
            </p:extLst>
          </p:nvPr>
        </p:nvGraphicFramePr>
        <p:xfrm>
          <a:off x="6045220" y="2197034"/>
          <a:ext cx="1593207" cy="29164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图表 9">
            <a:extLst>
              <a:ext uri="{FF2B5EF4-FFF2-40B4-BE49-F238E27FC236}">
                <a16:creationId xmlns:a16="http://schemas.microsoft.com/office/drawing/2014/main" id="{2B2A9DB3-C8D4-4CC8-A41D-DCF9241275A7}"/>
              </a:ext>
            </a:extLst>
          </p:cNvPr>
          <p:cNvGraphicFramePr>
            <a:graphicFrameLocks/>
          </p:cNvGraphicFramePr>
          <p:nvPr>
            <p:extLst>
              <p:ext uri="{D42A27DB-BD31-4B8C-83A1-F6EECF244321}">
                <p14:modId xmlns:p14="http://schemas.microsoft.com/office/powerpoint/2010/main" val="25172230"/>
              </p:ext>
            </p:extLst>
          </p:nvPr>
        </p:nvGraphicFramePr>
        <p:xfrm>
          <a:off x="7265112" y="2202639"/>
          <a:ext cx="1790583" cy="2913367"/>
        </p:xfrm>
        <a:graphic>
          <a:graphicData uri="http://schemas.openxmlformats.org/drawingml/2006/chart">
            <c:chart xmlns:c="http://schemas.openxmlformats.org/drawingml/2006/chart" xmlns:r="http://schemas.openxmlformats.org/officeDocument/2006/relationships" r:id="rId8"/>
          </a:graphicData>
        </a:graphic>
      </p:graphicFrame>
      <p:sp>
        <p:nvSpPr>
          <p:cNvPr id="36" name="ZoneTexte 35">
            <a:extLst>
              <a:ext uri="{FF2B5EF4-FFF2-40B4-BE49-F238E27FC236}">
                <a16:creationId xmlns:a16="http://schemas.microsoft.com/office/drawing/2014/main" id="{83C45176-66DB-4D00-8C25-957CE3901F2D}"/>
              </a:ext>
            </a:extLst>
          </p:cNvPr>
          <p:cNvSpPr txBox="1"/>
          <p:nvPr/>
        </p:nvSpPr>
        <p:spPr>
          <a:xfrm>
            <a:off x="4944309" y="5121912"/>
            <a:ext cx="553357"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Juillet</a:t>
            </a:r>
            <a:endParaRPr lang="fr-FR" sz="800" b="1" dirty="0">
              <a:latin typeface="Arial" panose="020B0604020202020204" pitchFamily="34" charset="0"/>
              <a:cs typeface="Arial" panose="020B0604020202020204" pitchFamily="34" charset="0"/>
            </a:endParaRPr>
          </a:p>
        </p:txBody>
      </p:sp>
      <p:sp>
        <p:nvSpPr>
          <p:cNvPr id="37" name="ZoneTexte 36">
            <a:extLst>
              <a:ext uri="{FF2B5EF4-FFF2-40B4-BE49-F238E27FC236}">
                <a16:creationId xmlns:a16="http://schemas.microsoft.com/office/drawing/2014/main" id="{FED62EC7-6EC1-4546-B52C-2E027EA14854}"/>
              </a:ext>
            </a:extLst>
          </p:cNvPr>
          <p:cNvSpPr txBox="1"/>
          <p:nvPr/>
        </p:nvSpPr>
        <p:spPr>
          <a:xfrm>
            <a:off x="6267103" y="5113527"/>
            <a:ext cx="478016"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Août</a:t>
            </a:r>
            <a:endParaRPr lang="fr-FR" sz="800" b="1" dirty="0">
              <a:latin typeface="Arial" panose="020B0604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E22A02AD-C9BA-4C3A-AD43-217BBC41C90A}"/>
              </a:ext>
            </a:extLst>
          </p:cNvPr>
          <p:cNvSpPr txBox="1"/>
          <p:nvPr/>
        </p:nvSpPr>
        <p:spPr>
          <a:xfrm>
            <a:off x="7700079" y="5131931"/>
            <a:ext cx="845103" cy="246221"/>
          </a:xfrm>
          <a:prstGeom prst="rect">
            <a:avLst/>
          </a:prstGeom>
          <a:noFill/>
        </p:spPr>
        <p:txBody>
          <a:bodyPr wrap="none" rtlCol="0">
            <a:spAutoFit/>
          </a:bodyPr>
          <a:lstStyle/>
          <a:p>
            <a:r>
              <a:rPr lang="fr-FR" sz="1000" b="1">
                <a:latin typeface="Arial" panose="020B0604020202020204" pitchFamily="34" charset="0"/>
                <a:cs typeface="Arial" panose="020B0604020202020204" pitchFamily="34" charset="0"/>
              </a:rPr>
              <a:t>Septembre</a:t>
            </a:r>
            <a:endParaRPr lang="fr-FR" sz="800" b="1" dirty="0">
              <a:latin typeface="Arial" panose="020B0604020202020204" pitchFamily="34" charset="0"/>
              <a:cs typeface="Arial" panose="020B0604020202020204" pitchFamily="34" charset="0"/>
            </a:endParaRPr>
          </a:p>
        </p:txBody>
      </p:sp>
      <p:sp>
        <p:nvSpPr>
          <p:cNvPr id="39" name="TextBox 1">
            <a:extLst>
              <a:ext uri="{FF2B5EF4-FFF2-40B4-BE49-F238E27FC236}">
                <a16:creationId xmlns:a16="http://schemas.microsoft.com/office/drawing/2014/main" id="{BCBB13DE-1498-49AF-9083-68B9F359783B}"/>
              </a:ext>
            </a:extLst>
          </p:cNvPr>
          <p:cNvSpPr txBox="1"/>
          <p:nvPr/>
        </p:nvSpPr>
        <p:spPr>
          <a:xfrm>
            <a:off x="4711247" y="1679757"/>
            <a:ext cx="4432753" cy="307777"/>
          </a:xfrm>
          <a:prstGeom prst="rect">
            <a:avLst/>
          </a:prstGeom>
          <a:noFill/>
        </p:spPr>
        <p:txBody>
          <a:bodyPr wrap="square" rtlCol="0">
            <a:spAutoFit/>
          </a:bodyPr>
          <a:lstStyle/>
          <a:p>
            <a:pPr algn="ctr"/>
            <a:r>
              <a:rPr lang="fr-FR" sz="1400" b="1" dirty="0">
                <a:latin typeface="Arial" panose="020B0604020202020204" pitchFamily="34" charset="0"/>
                <a:cs typeface="Arial" panose="020B0604020202020204" pitchFamily="34" charset="0"/>
              </a:rPr>
              <a:t>Moyenne mensuelle du débit TCP montant (Mbps) </a:t>
            </a:r>
          </a:p>
        </p:txBody>
      </p:sp>
    </p:spTree>
    <p:extLst>
      <p:ext uri="{BB962C8B-B14F-4D97-AF65-F5344CB8AC3E}">
        <p14:creationId xmlns:p14="http://schemas.microsoft.com/office/powerpoint/2010/main" val="1495956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1">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48884</TotalTime>
  <Words>1686</Words>
  <Application>Microsoft Office PowerPoint</Application>
  <PresentationFormat>Affichage à l'écran (4:3)</PresentationFormat>
  <Paragraphs>388</Paragraphs>
  <Slides>22</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Cambria</vt:lpstr>
      <vt:lpstr>Constantia</vt:lpstr>
      <vt:lpstr>Tw Cen MT</vt:lpstr>
      <vt:lpstr>Wingdings 2</vt:lpstr>
      <vt:lpstr>Thème1</vt:lpstr>
      <vt:lpstr>Évaluation de qualité de service Internet en Tunisie   </vt:lpstr>
      <vt:lpstr>Synthèse des résultats du troisième  trimestre 2023</vt:lpstr>
      <vt:lpstr>Présentation PowerPoint</vt:lpstr>
      <vt:lpstr>Synthèse des résultats du troisième  trimestre 2023</vt:lpstr>
      <vt:lpstr>Synthèse des résultats du troisième  trimestre 2023</vt:lpstr>
      <vt:lpstr>Synthèse des résultats du premier troisième 2023</vt:lpstr>
      <vt:lpstr>Présentation PowerPoint</vt:lpstr>
      <vt:lpstr>Synthèse des résultats du troisième trimestre 2023 durant les heures les plus chargées*   </vt:lpstr>
      <vt:lpstr>Synthèse des résultats du troisième  trimestre 2023</vt:lpstr>
      <vt:lpstr>Présentation PowerPoint</vt:lpstr>
      <vt:lpstr>Synthèse des résultats du troisième  trimestre 2023</vt:lpstr>
      <vt:lpstr>Synthèse des résultats du troisième trimestre 2023 durant les heures les plus chargées*</vt:lpstr>
      <vt:lpstr>Présentation PowerPoint</vt:lpstr>
      <vt:lpstr>Principales dégradations enregistrées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mohamed raafat Omri</dc:creator>
  <cp:lastModifiedBy>Wajdi Garali</cp:lastModifiedBy>
  <cp:revision>932</cp:revision>
  <cp:lastPrinted>2018-02-07T13:15:14Z</cp:lastPrinted>
  <dcterms:created xsi:type="dcterms:W3CDTF">2017-12-14T11:30:07Z</dcterms:created>
  <dcterms:modified xsi:type="dcterms:W3CDTF">2023-12-22T10:44:52Z</dcterms:modified>
</cp:coreProperties>
</file>